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5"/>
  </p:notesMasterIdLst>
  <p:handoutMasterIdLst>
    <p:handoutMasterId r:id="rId16"/>
  </p:handoutMasterIdLst>
  <p:sldIdLst>
    <p:sldId id="292" r:id="rId5"/>
    <p:sldId id="276" r:id="rId6"/>
    <p:sldId id="296" r:id="rId7"/>
    <p:sldId id="293" r:id="rId8"/>
    <p:sldId id="283" r:id="rId9"/>
    <p:sldId id="284" r:id="rId10"/>
    <p:sldId id="288" r:id="rId11"/>
    <p:sldId id="297" r:id="rId12"/>
    <p:sldId id="285" r:id="rId13"/>
    <p:sldId id="289"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446992"/>
    <a:srgbClr val="AEC2D8"/>
    <a:srgbClr val="98432A"/>
    <a:srgbClr val="D84400"/>
    <a:srgbClr val="44678D"/>
    <a:srgbClr val="263E5A"/>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51" autoAdjust="0"/>
    <p:restoredTop sz="95634"/>
  </p:normalViewPr>
  <p:slideViewPr>
    <p:cSldViewPr snapToGrid="0" showGuides="1">
      <p:cViewPr varScale="1">
        <p:scale>
          <a:sx n="85" d="100"/>
          <a:sy n="85" d="100"/>
        </p:scale>
        <p:origin x="744" y="53"/>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221"/>
    </p:cViewPr>
  </p:sorterViewPr>
  <p:notesViewPr>
    <p:cSldViewPr snapToGrid="0">
      <p:cViewPr varScale="1">
        <p:scale>
          <a:sx n="58" d="100"/>
          <a:sy n="58" d="100"/>
        </p:scale>
        <p:origin x="2491"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2/25/2024</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jpg>
</file>

<file path=ppt/media/image12.jpeg>
</file>

<file path=ppt/media/image2.jpg>
</file>

<file path=ppt/media/image3.pn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A894A48D-3417-BE20-3062-A3660969046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9" name="Slide Image Placeholder 8">
            <a:extLst>
              <a:ext uri="{FF2B5EF4-FFF2-40B4-BE49-F238E27FC236}">
                <a16:creationId xmlns:a16="http://schemas.microsoft.com/office/drawing/2014/main" id="{AC9ED954-709D-51DC-3EA0-0E06FE1D72A5}"/>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a:extLst>
              <a:ext uri="{FF2B5EF4-FFF2-40B4-BE49-F238E27FC236}">
                <a16:creationId xmlns:a16="http://schemas.microsoft.com/office/drawing/2014/main" id="{1F57F2FB-2942-7663-E6DB-E3A976549D53}"/>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11" name="Date Placeholder 10">
            <a:extLst>
              <a:ext uri="{FF2B5EF4-FFF2-40B4-BE49-F238E27FC236}">
                <a16:creationId xmlns:a16="http://schemas.microsoft.com/office/drawing/2014/main" id="{ED31FE42-8AA6-DC9C-5EE7-8737143C1DDB}"/>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58D246-FB21-4ACB-9068-6447CC7872F8}" type="datetimeFigureOut">
              <a:rPr lang="en-US" smtClean="0"/>
              <a:t>2/25/2024</a:t>
            </a:fld>
            <a:endParaRPr lang="en-US"/>
          </a:p>
        </p:txBody>
      </p:sp>
      <p:sp>
        <p:nvSpPr>
          <p:cNvPr id="12" name="Notes Placeholder 11">
            <a:extLst>
              <a:ext uri="{FF2B5EF4-FFF2-40B4-BE49-F238E27FC236}">
                <a16:creationId xmlns:a16="http://schemas.microsoft.com/office/drawing/2014/main" id="{5F659C92-43C4-05C5-9170-5CF256AF9975}"/>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a:extLst>
              <a:ext uri="{FF2B5EF4-FFF2-40B4-BE49-F238E27FC236}">
                <a16:creationId xmlns:a16="http://schemas.microsoft.com/office/drawing/2014/main" id="{74923A81-0599-8ECF-BDF0-A4898D46829C}"/>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BF3159-94EB-4F6B-8273-09F1A6B019E6}" type="slidenum">
              <a:rPr lang="en-US" smtClean="0"/>
              <a:t>‹#›</a:t>
            </a:fld>
            <a:endParaRPr 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a:t>
            </a:fld>
            <a:endParaRPr lang="en-US" altLang="zh-CN" noProof="0" dirty="0"/>
          </a:p>
        </p:txBody>
      </p:sp>
    </p:spTree>
    <p:extLst>
      <p:ext uri="{BB962C8B-B14F-4D97-AF65-F5344CB8AC3E}">
        <p14:creationId xmlns:p14="http://schemas.microsoft.com/office/powerpoint/2010/main" val="37128833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2</a:t>
            </a:fld>
            <a:endParaRPr lang="en-US" altLang="zh-CN" noProof="0" dirty="0"/>
          </a:p>
        </p:txBody>
      </p:sp>
    </p:spTree>
    <p:extLst>
      <p:ext uri="{BB962C8B-B14F-4D97-AF65-F5344CB8AC3E}">
        <p14:creationId xmlns:p14="http://schemas.microsoft.com/office/powerpoint/2010/main" val="32358183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4</a:t>
            </a:fld>
            <a:endParaRPr lang="en-US" altLang="zh-CN" noProof="0" dirty="0"/>
          </a:p>
        </p:txBody>
      </p:sp>
    </p:spTree>
    <p:extLst>
      <p:ext uri="{BB962C8B-B14F-4D97-AF65-F5344CB8AC3E}">
        <p14:creationId xmlns:p14="http://schemas.microsoft.com/office/powerpoint/2010/main" val="18890564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5</a:t>
            </a:fld>
            <a:endParaRPr lang="en-US" altLang="zh-CN" noProof="0" dirty="0"/>
          </a:p>
        </p:txBody>
      </p:sp>
    </p:spTree>
    <p:extLst>
      <p:ext uri="{BB962C8B-B14F-4D97-AF65-F5344CB8AC3E}">
        <p14:creationId xmlns:p14="http://schemas.microsoft.com/office/powerpoint/2010/main" val="8206457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6</a:t>
            </a:fld>
            <a:endParaRPr lang="en-US" altLang="zh-CN" noProof="0" dirty="0"/>
          </a:p>
        </p:txBody>
      </p:sp>
    </p:spTree>
    <p:extLst>
      <p:ext uri="{BB962C8B-B14F-4D97-AF65-F5344CB8AC3E}">
        <p14:creationId xmlns:p14="http://schemas.microsoft.com/office/powerpoint/2010/main" val="34844979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7</a:t>
            </a:fld>
            <a:endParaRPr lang="en-US" altLang="zh-CN" noProof="0" dirty="0"/>
          </a:p>
        </p:txBody>
      </p:sp>
    </p:spTree>
    <p:extLst>
      <p:ext uri="{BB962C8B-B14F-4D97-AF65-F5344CB8AC3E}">
        <p14:creationId xmlns:p14="http://schemas.microsoft.com/office/powerpoint/2010/main" val="29793020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9</a:t>
            </a:fld>
            <a:endParaRPr lang="en-US" altLang="zh-CN" noProof="0" dirty="0"/>
          </a:p>
        </p:txBody>
      </p:sp>
    </p:spTree>
    <p:extLst>
      <p:ext uri="{BB962C8B-B14F-4D97-AF65-F5344CB8AC3E}">
        <p14:creationId xmlns:p14="http://schemas.microsoft.com/office/powerpoint/2010/main" val="42457856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10</a:t>
            </a:fld>
            <a:endParaRPr lang="en-US" altLang="zh-CN" noProof="0" dirty="0"/>
          </a:p>
        </p:txBody>
      </p:sp>
    </p:spTree>
    <p:extLst>
      <p:ext uri="{BB962C8B-B14F-4D97-AF65-F5344CB8AC3E}">
        <p14:creationId xmlns:p14="http://schemas.microsoft.com/office/powerpoint/2010/main" val="30776703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Content placeholder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16.xml"/><Relationship Id="rId6" Type="http://schemas.openxmlformats.org/officeDocument/2006/relationships/image" Target="../media/image7.jpg"/><Relationship Id="rId5" Type="http://schemas.openxmlformats.org/officeDocument/2006/relationships/image" Target="../media/image1.jpg"/><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7"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10.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5.xml"/><Relationship Id="rId4" Type="http://schemas.openxmlformats.org/officeDocument/2006/relationships/image" Target="../media/image10.jpeg"/></Relationships>
</file>

<file path=ppt/slides/_rels/slide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a:xfrm>
            <a:off x="282222" y="838986"/>
            <a:ext cx="6460335" cy="2324095"/>
          </a:xfrm>
        </p:spPr>
        <p:txBody>
          <a:bodyPr/>
          <a:lstStyle/>
          <a:p>
            <a:r>
              <a:rPr lang="en-US" dirty="0"/>
              <a:t>ZERO DAY MALWARE DETECTION USING DEEP LEARNING MODEL</a:t>
            </a:r>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1515034" y="4240069"/>
            <a:ext cx="4459401" cy="2223484"/>
          </a:xfrm>
        </p:spPr>
        <p:txBody>
          <a:bodyPr/>
          <a:lstStyle/>
          <a:p>
            <a:r>
              <a:rPr lang="en-US" b="1" dirty="0">
                <a:latin typeface="Calibri" panose="020F0502020204030204" pitchFamily="34" charset="0"/>
                <a:ea typeface="Calibri" panose="020F0502020204030204" pitchFamily="34" charset="0"/>
                <a:cs typeface="Calibri" panose="020F0502020204030204" pitchFamily="34" charset="0"/>
              </a:rPr>
              <a:t>VIBHOR                                     2821952  </a:t>
            </a:r>
          </a:p>
          <a:p>
            <a:r>
              <a:rPr lang="en-US" b="1" dirty="0">
                <a:latin typeface="Calibri" panose="020F0502020204030204" pitchFamily="34" charset="0"/>
                <a:ea typeface="Calibri" panose="020F0502020204030204" pitchFamily="34" charset="0"/>
                <a:cs typeface="Calibri" panose="020F0502020204030204" pitchFamily="34" charset="0"/>
              </a:rPr>
              <a:t>VANSHIKA                                2820361</a:t>
            </a:r>
          </a:p>
          <a:p>
            <a:r>
              <a:rPr lang="en-US" b="1" dirty="0">
                <a:latin typeface="Calibri" panose="020F0502020204030204" pitchFamily="34" charset="0"/>
                <a:ea typeface="Calibri" panose="020F0502020204030204" pitchFamily="34" charset="0"/>
                <a:cs typeface="Calibri" panose="020F0502020204030204" pitchFamily="34" charset="0"/>
              </a:rPr>
              <a:t>SVANI                                        2820353</a:t>
            </a:r>
          </a:p>
          <a:p>
            <a:r>
              <a:rPr lang="en-US" b="1" dirty="0">
                <a:latin typeface="Calibri" panose="020F0502020204030204" pitchFamily="34" charset="0"/>
                <a:ea typeface="Calibri" panose="020F0502020204030204" pitchFamily="34" charset="0"/>
                <a:cs typeface="Calibri" panose="020F0502020204030204" pitchFamily="34" charset="0"/>
              </a:rPr>
              <a:t>KUNAL                                      2821956</a:t>
            </a:r>
          </a:p>
          <a:p>
            <a:r>
              <a:rPr lang="en-US" b="1" dirty="0"/>
              <a:t>MENTOR – MS. JYOTI DAHIY</a:t>
            </a:r>
            <a:r>
              <a:rPr lang="en-US" dirty="0"/>
              <a:t>A</a:t>
            </a:r>
          </a:p>
        </p:txBody>
      </p:sp>
      <p:sp>
        <p:nvSpPr>
          <p:cNvPr id="10" name="Freeform: Shape 11">
            <a:extLst>
              <a:ext uri="{FF2B5EF4-FFF2-40B4-BE49-F238E27FC236}">
                <a16:creationId xmlns:a16="http://schemas.microsoft.com/office/drawing/2014/main" id="{01A79B69-242C-3AEB-4A42-7A606A54C63A}"/>
              </a:ext>
              <a:ext uri="{C183D7F6-B498-43B3-948B-1728B52AA6E4}">
                <adec:decorative xmlns:adec="http://schemas.microsoft.com/office/drawing/2017/decorative" val="1"/>
              </a:ext>
            </a:extLst>
          </p:cNvPr>
          <p:cNvSpPr/>
          <p:nvPr/>
        </p:nvSpPr>
        <p:spPr>
          <a:xfrm>
            <a:off x="9857505" y="838985"/>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chemeClr val="tx2">
                <a:lumMod val="50000"/>
                <a:lumOff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14" name="Freeform: Shape 11">
            <a:extLst>
              <a:ext uri="{FF2B5EF4-FFF2-40B4-BE49-F238E27FC236}">
                <a16:creationId xmlns:a16="http://schemas.microsoft.com/office/drawing/2014/main" id="{E5D4DE6D-89C8-6FFF-287D-3F3BAD416CA1}"/>
              </a:ext>
              <a:ext uri="{C183D7F6-B498-43B3-948B-1728B52AA6E4}">
                <adec:decorative xmlns:adec="http://schemas.microsoft.com/office/drawing/2017/decorative" val="1"/>
              </a:ext>
            </a:extLst>
          </p:cNvPr>
          <p:cNvSpPr/>
          <p:nvPr/>
        </p:nvSpPr>
        <p:spPr>
          <a:xfrm>
            <a:off x="5974436" y="3694919"/>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alpha val="50196"/>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pic>
        <p:nvPicPr>
          <p:cNvPr id="12" name="Picture Placeholder 11">
            <a:extLst>
              <a:ext uri="{FF2B5EF4-FFF2-40B4-BE49-F238E27FC236}">
                <a16:creationId xmlns:a16="http://schemas.microsoft.com/office/drawing/2014/main" id="{3211413E-341E-88E9-14B5-B0FEBA7D1698}"/>
              </a:ext>
            </a:extLst>
          </p:cNvPr>
          <p:cNvPicPr>
            <a:picLocks noGrp="1" noChangeAspect="1"/>
          </p:cNvPicPr>
          <p:nvPr>
            <p:ph type="pic" sz="quarter" idx="47"/>
          </p:nvPr>
        </p:nvPicPr>
        <p:blipFill>
          <a:blip r:embed="rId3"/>
          <a:srcRect l="21012" r="21012"/>
          <a:stretch>
            <a:fillRect/>
          </a:stretch>
        </p:blipFill>
        <p:spPr/>
      </p:pic>
    </p:spTree>
    <p:extLst>
      <p:ext uri="{BB962C8B-B14F-4D97-AF65-F5344CB8AC3E}">
        <p14:creationId xmlns:p14="http://schemas.microsoft.com/office/powerpoint/2010/main" val="3898447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p:txBody>
          <a:bodyPr/>
          <a:lstStyle/>
          <a:p>
            <a:r>
              <a:rPr lang="en-US" dirty="0"/>
              <a:t>Thank you</a:t>
            </a:r>
          </a:p>
        </p:txBody>
      </p:sp>
      <p:pic>
        <p:nvPicPr>
          <p:cNvPr id="18" name="Picture Placeholder 17" descr="Layout of website design sketches on white paper">
            <a:extLst>
              <a:ext uri="{FF2B5EF4-FFF2-40B4-BE49-F238E27FC236}">
                <a16:creationId xmlns:a16="http://schemas.microsoft.com/office/drawing/2014/main" id="{1051CD21-1408-4D13-BF0B-0D7013AD2D0C}"/>
              </a:ext>
            </a:extLst>
          </p:cNvPr>
          <p:cNvPicPr>
            <a:picLocks noGrp="1" noChangeAspect="1"/>
          </p:cNvPicPr>
          <p:nvPr>
            <p:ph type="pic" sz="quarter" idx="51"/>
          </p:nvPr>
        </p:nvPicPr>
        <p:blipFill rotWithShape="1">
          <a:blip r:embed="rId3" cstate="print">
            <a:extLst>
              <a:ext uri="{28A0092B-C50C-407E-A947-70E740481C1C}">
                <a14:useLocalDpi xmlns:a14="http://schemas.microsoft.com/office/drawing/2010/main"/>
              </a:ext>
            </a:extLst>
          </a:blip>
          <a:srcRect/>
          <a:stretch/>
        </p:blipFill>
        <p:spPr/>
      </p:pic>
      <p:sp>
        <p:nvSpPr>
          <p:cNvPr id="25" name="Text Placeholder 24">
            <a:extLst>
              <a:ext uri="{FF2B5EF4-FFF2-40B4-BE49-F238E27FC236}">
                <a16:creationId xmlns:a16="http://schemas.microsoft.com/office/drawing/2014/main" id="{B993E4D5-4AD0-4740-096D-6822944C8FF6}"/>
              </a:ext>
            </a:extLst>
          </p:cNvPr>
          <p:cNvSpPr>
            <a:spLocks noGrp="1"/>
          </p:cNvSpPr>
          <p:nvPr>
            <p:ph type="body" sz="quarter" idx="27"/>
          </p:nvPr>
        </p:nvSpPr>
        <p:spPr/>
        <p:txBody>
          <a:bodyPr/>
          <a:lstStyle/>
          <a:p>
            <a:r>
              <a:rPr lang="en-US" dirty="0"/>
              <a:t>Mentor – Ms. Jyoti Dahiya </a:t>
            </a:r>
          </a:p>
        </p:txBody>
      </p:sp>
      <p:pic>
        <p:nvPicPr>
          <p:cNvPr id="5" name="Picture Placeholder 4">
            <a:extLst>
              <a:ext uri="{FF2B5EF4-FFF2-40B4-BE49-F238E27FC236}">
                <a16:creationId xmlns:a16="http://schemas.microsoft.com/office/drawing/2014/main" id="{8CB835A7-F852-47E7-9057-A8D5AD494918}"/>
              </a:ext>
            </a:extLst>
          </p:cNvPr>
          <p:cNvPicPr>
            <a:picLocks noGrp="1" noChangeAspect="1"/>
          </p:cNvPicPr>
          <p:nvPr>
            <p:ph type="pic" sz="quarter" idx="48"/>
          </p:nvPr>
        </p:nvPicPr>
        <p:blipFill>
          <a:blip r:embed="rId4"/>
          <a:srcRect l="22172" r="22172"/>
          <a:stretch>
            <a:fillRect/>
          </a:stretch>
        </p:blipFill>
        <p:spPr/>
      </p:pic>
      <p:pic>
        <p:nvPicPr>
          <p:cNvPr id="9" name="Picture Placeholder 8">
            <a:extLst>
              <a:ext uri="{FF2B5EF4-FFF2-40B4-BE49-F238E27FC236}">
                <a16:creationId xmlns:a16="http://schemas.microsoft.com/office/drawing/2014/main" id="{F5C42307-319A-A549-F2CD-99022348FF5A}"/>
              </a:ext>
            </a:extLst>
          </p:cNvPr>
          <p:cNvPicPr>
            <a:picLocks noGrp="1" noChangeAspect="1"/>
          </p:cNvPicPr>
          <p:nvPr>
            <p:ph type="pic" sz="quarter" idx="49"/>
          </p:nvPr>
        </p:nvPicPr>
        <p:blipFill>
          <a:blip r:embed="rId5"/>
          <a:srcRect l="12069" r="12069"/>
          <a:stretch>
            <a:fillRect/>
          </a:stretch>
        </p:blipFill>
        <p:spPr/>
      </p:pic>
      <p:pic>
        <p:nvPicPr>
          <p:cNvPr id="13" name="Picture Placeholder 12">
            <a:extLst>
              <a:ext uri="{FF2B5EF4-FFF2-40B4-BE49-F238E27FC236}">
                <a16:creationId xmlns:a16="http://schemas.microsoft.com/office/drawing/2014/main" id="{02A7D268-5886-CAB0-16D2-8DA9384B427A}"/>
              </a:ext>
            </a:extLst>
          </p:cNvPr>
          <p:cNvPicPr>
            <a:picLocks noGrp="1" noChangeAspect="1"/>
          </p:cNvPicPr>
          <p:nvPr>
            <p:ph type="pic" sz="quarter" idx="50"/>
          </p:nvPr>
        </p:nvPicPr>
        <p:blipFill>
          <a:blip r:embed="rId6"/>
          <a:srcRect l="269" r="269"/>
          <a:stretch>
            <a:fillRect/>
          </a:stretch>
        </p:blipFill>
        <p:spPr/>
      </p:pic>
    </p:spTree>
    <p:extLst>
      <p:ext uri="{BB962C8B-B14F-4D97-AF65-F5344CB8AC3E}">
        <p14:creationId xmlns:p14="http://schemas.microsoft.com/office/powerpoint/2010/main" val="529279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509574" y="311582"/>
            <a:ext cx="4075247" cy="764183"/>
          </a:xfrm>
        </p:spPr>
        <p:txBody>
          <a:bodyPr/>
          <a:lstStyle/>
          <a:p>
            <a:r>
              <a:rPr lang="en-US" altLang="zh-CN" dirty="0"/>
              <a:t>Introduction</a:t>
            </a:r>
            <a:endParaRPr lang="en-US"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470021" y="1165411"/>
            <a:ext cx="4114800" cy="5578998"/>
          </a:xfrm>
        </p:spPr>
        <p:txBody>
          <a:bodyPr/>
          <a:lstStyle/>
          <a:p>
            <a:r>
              <a:rPr lang="en-US" sz="1600" b="0" i="0" dirty="0">
                <a:solidFill>
                  <a:srgbClr val="13343B"/>
                </a:solidFill>
                <a:effectLst/>
                <a:latin typeface="Calibri" panose="020F0502020204030204" pitchFamily="34" charset="0"/>
                <a:ea typeface="Calibri" panose="020F0502020204030204" pitchFamily="34" charset="0"/>
                <a:cs typeface="Calibri" panose="020F0502020204030204" pitchFamily="34" charset="0"/>
              </a:rPr>
              <a:t>Zero-day malware refers to malicious software that is previously unseen or so new that traditional anti-malware tools are unable to detect it. Detecting and defending against zero-day malware poses a significant challenge due to its novelty and lack of existing mitigation strategies. Deep learning, a prominent branch of machine learning, has gained traction in various research areas, including malware detection.</a:t>
            </a:r>
          </a:p>
          <a:p>
            <a:r>
              <a:rPr lang="en-US" sz="1600" b="0" i="0" dirty="0">
                <a:solidFill>
                  <a:srgbClr val="13343B"/>
                </a:solidFill>
                <a:effectLst/>
                <a:latin typeface="Calibri" panose="020F0502020204030204" pitchFamily="34" charset="0"/>
                <a:ea typeface="Calibri" panose="020F0502020204030204" pitchFamily="34" charset="0"/>
                <a:cs typeface="Calibri" panose="020F0502020204030204" pitchFamily="34" charset="0"/>
              </a:rPr>
              <a:t>In conclusion, the use of deep learning models such as GRU and LSTM, along with machine learning classifiers, has shown promising results in detecting and classifying zero-day malware. Regular retraining with new datasets further enhances the detection capabilities of these models.</a:t>
            </a:r>
            <a:endParaRPr lang="en-US" sz="1600" dirty="0">
              <a:latin typeface="Calibri" panose="020F0502020204030204" pitchFamily="34" charset="0"/>
              <a:ea typeface="Calibri" panose="020F0502020204030204" pitchFamily="34" charset="0"/>
              <a:cs typeface="Calibri" panose="020F0502020204030204" pitchFamily="34" charset="0"/>
            </a:endParaRPr>
          </a:p>
        </p:txBody>
      </p:sp>
      <p:sp>
        <p:nvSpPr>
          <p:cNvPr id="4" name="Footer Placeholder 3">
            <a:extLst>
              <a:ext uri="{FF2B5EF4-FFF2-40B4-BE49-F238E27FC236}">
                <a16:creationId xmlns:a16="http://schemas.microsoft.com/office/drawing/2014/main" id="{0A01EC1F-42C9-66C4-9D49-F6AF79D5BE91}"/>
              </a:ext>
            </a:extLst>
          </p:cNvPr>
          <p:cNvSpPr>
            <a:spLocks noGrp="1"/>
          </p:cNvSpPr>
          <p:nvPr>
            <p:ph type="ftr" sz="quarter" idx="52"/>
          </p:nvPr>
        </p:nvSpPr>
        <p:spPr/>
        <p:txBody>
          <a:bodyPr/>
          <a:lstStyle/>
          <a:p>
            <a:r>
              <a:rPr lang="en-US" dirty="0"/>
              <a:t>ZERO DAY MALWARE ATTACKS</a:t>
            </a:r>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4584821" y="311581"/>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2</a:t>
            </a:fld>
            <a:endParaRPr lang="en-US" altLang="zh-CN" dirty="0"/>
          </a:p>
        </p:txBody>
      </p:sp>
      <p:pic>
        <p:nvPicPr>
          <p:cNvPr id="9" name="Picture Placeholder 8">
            <a:extLst>
              <a:ext uri="{FF2B5EF4-FFF2-40B4-BE49-F238E27FC236}">
                <a16:creationId xmlns:a16="http://schemas.microsoft.com/office/drawing/2014/main" id="{E1B9FB67-A981-5CBE-4F24-5E89346F0994}"/>
              </a:ext>
            </a:extLst>
          </p:cNvPr>
          <p:cNvPicPr>
            <a:picLocks noGrp="1" noChangeAspect="1"/>
          </p:cNvPicPr>
          <p:nvPr>
            <p:ph type="pic" sz="quarter" idx="51"/>
          </p:nvPr>
        </p:nvPicPr>
        <p:blipFill>
          <a:blip r:embed="rId3"/>
          <a:srcRect l="27011" r="27011"/>
          <a:stretch>
            <a:fillRect/>
          </a:stretch>
        </p:blipFill>
        <p:spPr/>
      </p:pic>
    </p:spTree>
    <p:extLst>
      <p:ext uri="{BB962C8B-B14F-4D97-AF65-F5344CB8AC3E}">
        <p14:creationId xmlns:p14="http://schemas.microsoft.com/office/powerpoint/2010/main" val="775548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1037D-F23A-CA5F-B560-9EAA190CAF29}"/>
              </a:ext>
            </a:extLst>
          </p:cNvPr>
          <p:cNvSpPr>
            <a:spLocks noGrp="1"/>
          </p:cNvSpPr>
          <p:nvPr>
            <p:ph type="title"/>
          </p:nvPr>
        </p:nvSpPr>
        <p:spPr>
          <a:xfrm>
            <a:off x="206189" y="1"/>
            <a:ext cx="10694894" cy="690282"/>
          </a:xfrm>
        </p:spPr>
        <p:txBody>
          <a:bodyPr/>
          <a:lstStyle/>
          <a:p>
            <a:r>
              <a:rPr lang="en-IN" sz="2800" dirty="0"/>
              <a:t>ZERO DAY ATTACKS </a:t>
            </a:r>
          </a:p>
        </p:txBody>
      </p:sp>
      <p:sp>
        <p:nvSpPr>
          <p:cNvPr id="4" name="Footer Placeholder 3">
            <a:extLst>
              <a:ext uri="{FF2B5EF4-FFF2-40B4-BE49-F238E27FC236}">
                <a16:creationId xmlns:a16="http://schemas.microsoft.com/office/drawing/2014/main" id="{867132C0-5D4B-F8A0-3AA5-15F7ABE2983C}"/>
              </a:ext>
            </a:extLst>
          </p:cNvPr>
          <p:cNvSpPr>
            <a:spLocks noGrp="1"/>
          </p:cNvSpPr>
          <p:nvPr>
            <p:ph type="ftr" sz="quarter" idx="28"/>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0C7766E7-A060-0F8C-F54A-2957703E743E}"/>
              </a:ext>
            </a:extLst>
          </p:cNvPr>
          <p:cNvSpPr>
            <a:spLocks noGrp="1"/>
          </p:cNvSpPr>
          <p:nvPr>
            <p:ph type="sldNum" sz="quarter" idx="29"/>
          </p:nvPr>
        </p:nvSpPr>
        <p:spPr/>
        <p:txBody>
          <a:bodyPr/>
          <a:lstStyle/>
          <a:p>
            <a:fld id="{47FEACEE-25B4-4A2D-B147-27296E36371D}" type="slidenum">
              <a:rPr lang="en-US" altLang="zh-CN" smtClean="0"/>
              <a:pPr/>
              <a:t>3</a:t>
            </a:fld>
            <a:endParaRPr lang="en-US" altLang="zh-CN" dirty="0"/>
          </a:p>
        </p:txBody>
      </p:sp>
      <p:pic>
        <p:nvPicPr>
          <p:cNvPr id="2050" name="Picture 2" descr="What is a zero-day exploit? Definition and prevention tips – Norton">
            <a:extLst>
              <a:ext uri="{FF2B5EF4-FFF2-40B4-BE49-F238E27FC236}">
                <a16:creationId xmlns:a16="http://schemas.microsoft.com/office/drawing/2014/main" id="{855F159E-7F21-9C2D-B349-E2EA5C8BFBF5}"/>
              </a:ext>
            </a:extLst>
          </p:cNvPr>
          <p:cNvPicPr>
            <a:picLocks noGrp="1" noChangeAspect="1" noChangeArrowheads="1"/>
          </p:cNvPicPr>
          <p:nvPr>
            <p:ph type="chart" sz="quarter" idx="27"/>
          </p:nvPr>
        </p:nvPicPr>
        <p:blipFill>
          <a:blip r:embed="rId2">
            <a:extLst>
              <a:ext uri="{28A0092B-C50C-407E-A947-70E740481C1C}">
                <a14:useLocalDpi xmlns:a14="http://schemas.microsoft.com/office/drawing/2010/main" val="0"/>
              </a:ext>
            </a:extLst>
          </a:blip>
          <a:srcRect/>
          <a:stretch>
            <a:fillRect/>
          </a:stretch>
        </p:blipFill>
        <p:spPr bwMode="auto">
          <a:xfrm>
            <a:off x="6974541" y="690563"/>
            <a:ext cx="4509247" cy="364672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61A0DAF-502C-96FC-AD6F-340A8FD92C9A}"/>
              </a:ext>
            </a:extLst>
          </p:cNvPr>
          <p:cNvSpPr txBox="1"/>
          <p:nvPr/>
        </p:nvSpPr>
        <p:spPr>
          <a:xfrm>
            <a:off x="206189" y="797860"/>
            <a:ext cx="6902823" cy="3539430"/>
          </a:xfrm>
          <a:prstGeom prst="rect">
            <a:avLst/>
          </a:prstGeom>
          <a:noFill/>
        </p:spPr>
        <p:txBody>
          <a:bodyPr wrap="square">
            <a:spAutoFit/>
          </a:bodyPr>
          <a:lstStyle/>
          <a:p>
            <a:pPr algn="l"/>
            <a:r>
              <a:rPr lang="en-US" sz="1600" b="0"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Zero-day attacks refer to cybersecurity threats that exploit vulnerabilities in software or hardware unknown to the vendor or developers. These vulnerabilities are called "zero-day" because there are zero days of defense against them; that is, no patches or fixes are available when the attacks occur. Zero-day attacks are particularly dangerous because they can be launched without prior warning, allowing attackers to take advantage of security flaws before they are discovered and patched by the software or hardware vendor.</a:t>
            </a:r>
          </a:p>
          <a:p>
            <a:pPr algn="l"/>
            <a:endParaRPr lang="en-US" sz="1600" b="0" i="0" dirty="0">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p>
            <a:r>
              <a:rPr lang="en-US" sz="1600" b="0"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To defend against zero-day attacks, organizations employ proactive security measures such as network segmentation, intrusion detection systems, behavior-based analysis, and security awareness training. Additionally, timely software updates and patches are crucial to reducing the window of opportunity for attackers to exploit zero-day vulnerabilities</a:t>
            </a:r>
            <a:br>
              <a:rPr lang="en-US" sz="1600" dirty="0">
                <a:latin typeface="Calibri" panose="020F0502020204030204" pitchFamily="34" charset="0"/>
                <a:ea typeface="Calibri" panose="020F0502020204030204" pitchFamily="34" charset="0"/>
                <a:cs typeface="Calibri" panose="020F0502020204030204" pitchFamily="34" charset="0"/>
              </a:rPr>
            </a:br>
            <a:endParaRPr lang="en-IN" sz="16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256366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itle 59">
            <a:extLst>
              <a:ext uri="{FF2B5EF4-FFF2-40B4-BE49-F238E27FC236}">
                <a16:creationId xmlns:a16="http://schemas.microsoft.com/office/drawing/2014/main" id="{0031CE36-F77D-3964-C169-771DBA49D28A}"/>
              </a:ext>
            </a:extLst>
          </p:cNvPr>
          <p:cNvSpPr>
            <a:spLocks noGrp="1"/>
          </p:cNvSpPr>
          <p:nvPr>
            <p:ph type="title"/>
          </p:nvPr>
        </p:nvSpPr>
        <p:spPr/>
        <p:txBody>
          <a:bodyPr/>
          <a:lstStyle/>
          <a:p>
            <a:r>
              <a:rPr lang="en-US" dirty="0"/>
              <a:t>Objective </a:t>
            </a:r>
          </a:p>
        </p:txBody>
      </p:sp>
      <p:sp>
        <p:nvSpPr>
          <p:cNvPr id="37" name="Text Placeholder 36">
            <a:extLst>
              <a:ext uri="{FF2B5EF4-FFF2-40B4-BE49-F238E27FC236}">
                <a16:creationId xmlns:a16="http://schemas.microsoft.com/office/drawing/2014/main" id="{16D3C8BC-FB28-3127-D29E-D4195120A3CA}"/>
              </a:ext>
            </a:extLst>
          </p:cNvPr>
          <p:cNvSpPr>
            <a:spLocks noGrp="1"/>
          </p:cNvSpPr>
          <p:nvPr>
            <p:ph type="body" sz="quarter" idx="27"/>
          </p:nvPr>
        </p:nvSpPr>
        <p:spPr>
          <a:xfrm>
            <a:off x="4550704" y="3547578"/>
            <a:ext cx="2653545" cy="587964"/>
          </a:xfrm>
        </p:spPr>
        <p:txBody>
          <a:bodyPr/>
          <a:lstStyle/>
          <a:p>
            <a:r>
              <a:rPr lang="en-IN" b="1" i="0" dirty="0">
                <a:solidFill>
                  <a:srgbClr val="0D0D0D"/>
                </a:solidFill>
                <a:effectLst/>
                <a:latin typeface="Söhne"/>
              </a:rPr>
              <a:t>Zero-Day Malware Detection</a:t>
            </a:r>
            <a:endParaRPr lang="en-US" dirty="0"/>
          </a:p>
        </p:txBody>
      </p:sp>
      <p:sp>
        <p:nvSpPr>
          <p:cNvPr id="43" name="Text Placeholder 42">
            <a:extLst>
              <a:ext uri="{FF2B5EF4-FFF2-40B4-BE49-F238E27FC236}">
                <a16:creationId xmlns:a16="http://schemas.microsoft.com/office/drawing/2014/main" id="{520E98B6-7B33-8FD4-A662-31DD4B85E22E}"/>
              </a:ext>
            </a:extLst>
          </p:cNvPr>
          <p:cNvSpPr>
            <a:spLocks noGrp="1"/>
          </p:cNvSpPr>
          <p:nvPr>
            <p:ph type="body" sz="quarter" idx="28"/>
          </p:nvPr>
        </p:nvSpPr>
        <p:spPr>
          <a:xfrm>
            <a:off x="4550706" y="4246516"/>
            <a:ext cx="2653544" cy="2252896"/>
          </a:xfrm>
        </p:spPr>
        <p:txBody>
          <a:bodyPr/>
          <a:lstStyle/>
          <a:p>
            <a:r>
              <a:rPr lang="en-US" sz="1600" b="0"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The primary objective of our project was to develop a deep learning model capable of detecting zero-day malware attacks in real-time, without relying on signature-based or heuristic approaches.</a:t>
            </a:r>
            <a:endParaRPr lang="en-US" sz="1600" dirty="0">
              <a:latin typeface="Calibri" panose="020F0502020204030204" pitchFamily="34" charset="0"/>
              <a:ea typeface="Calibri" panose="020F0502020204030204" pitchFamily="34" charset="0"/>
              <a:cs typeface="Calibri" panose="020F0502020204030204" pitchFamily="34" charset="0"/>
            </a:endParaRPr>
          </a:p>
        </p:txBody>
      </p:sp>
      <p:sp>
        <p:nvSpPr>
          <p:cNvPr id="35" name="Text Placeholder 34">
            <a:extLst>
              <a:ext uri="{FF2B5EF4-FFF2-40B4-BE49-F238E27FC236}">
                <a16:creationId xmlns:a16="http://schemas.microsoft.com/office/drawing/2014/main" id="{2C8E94EA-2767-D144-C1BB-32AA2C99723B}"/>
              </a:ext>
            </a:extLst>
          </p:cNvPr>
          <p:cNvSpPr>
            <a:spLocks noGrp="1"/>
          </p:cNvSpPr>
          <p:nvPr>
            <p:ph type="body" sz="quarter" idx="52"/>
          </p:nvPr>
        </p:nvSpPr>
        <p:spPr>
          <a:xfrm>
            <a:off x="7811506" y="3625598"/>
            <a:ext cx="3012438" cy="587964"/>
          </a:xfrm>
        </p:spPr>
        <p:txBody>
          <a:bodyPr/>
          <a:lstStyle/>
          <a:p>
            <a:r>
              <a:rPr lang="en-IN" b="1" i="0" dirty="0">
                <a:solidFill>
                  <a:srgbClr val="0D0D0D"/>
                </a:solidFill>
                <a:effectLst/>
                <a:latin typeface="Söhne"/>
              </a:rPr>
              <a:t>Adaptive Learning</a:t>
            </a:r>
            <a:endParaRPr lang="en-US" dirty="0"/>
          </a:p>
        </p:txBody>
      </p:sp>
      <p:sp>
        <p:nvSpPr>
          <p:cNvPr id="44" name="Text Placeholder 43">
            <a:extLst>
              <a:ext uri="{FF2B5EF4-FFF2-40B4-BE49-F238E27FC236}">
                <a16:creationId xmlns:a16="http://schemas.microsoft.com/office/drawing/2014/main" id="{78466807-A2DA-EC5D-ACDE-B83D6F7169EA}"/>
              </a:ext>
            </a:extLst>
          </p:cNvPr>
          <p:cNvSpPr>
            <a:spLocks noGrp="1"/>
          </p:cNvSpPr>
          <p:nvPr>
            <p:ph type="body" sz="quarter" idx="53"/>
          </p:nvPr>
        </p:nvSpPr>
        <p:spPr>
          <a:xfrm>
            <a:off x="7811506" y="4246516"/>
            <a:ext cx="2793741" cy="2252896"/>
          </a:xfrm>
        </p:spPr>
        <p:txBody>
          <a:bodyPr/>
          <a:lstStyle/>
          <a:p>
            <a:r>
              <a:rPr lang="en-US" sz="1600" b="0"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We aimed to create a dynamic and adaptive system that continuously learns and evolves to identify novel malware patterns and behaviors, enabling proactive defense mechanisms against zero-day threats</a:t>
            </a:r>
            <a:endParaRPr lang="en-US" sz="1600" dirty="0">
              <a:latin typeface="Calibri" panose="020F0502020204030204" pitchFamily="34" charset="0"/>
              <a:ea typeface="Calibri" panose="020F0502020204030204" pitchFamily="34" charset="0"/>
              <a:cs typeface="Calibri" panose="020F0502020204030204" pitchFamily="34" charset="0"/>
            </a:endParaRPr>
          </a:p>
        </p:txBody>
      </p:sp>
      <p:sp>
        <p:nvSpPr>
          <p:cNvPr id="5" name="Slide Number Placeholder 4">
            <a:extLst>
              <a:ext uri="{FF2B5EF4-FFF2-40B4-BE49-F238E27FC236}">
                <a16:creationId xmlns:a16="http://schemas.microsoft.com/office/drawing/2014/main" id="{2B243AAE-D428-CAAE-DCAF-0266FEEEAC70}"/>
              </a:ext>
            </a:extLst>
          </p:cNvPr>
          <p:cNvSpPr>
            <a:spLocks noGrp="1"/>
          </p:cNvSpPr>
          <p:nvPr>
            <p:ph type="sldNum" sz="quarter" idx="55"/>
          </p:nvPr>
        </p:nvSpPr>
        <p:spPr/>
        <p:txBody>
          <a:bodyPr/>
          <a:lstStyle/>
          <a:p>
            <a:fld id="{47FEACEE-25B4-4A2D-B147-27296E36371D}" type="slidenum">
              <a:rPr lang="en-US" altLang="zh-CN" smtClean="0"/>
              <a:pPr/>
              <a:t>4</a:t>
            </a:fld>
            <a:endParaRPr lang="en-US" altLang="zh-CN" dirty="0"/>
          </a:p>
        </p:txBody>
      </p:sp>
      <p:pic>
        <p:nvPicPr>
          <p:cNvPr id="10" name="Picture Placeholder 9">
            <a:extLst>
              <a:ext uri="{FF2B5EF4-FFF2-40B4-BE49-F238E27FC236}">
                <a16:creationId xmlns:a16="http://schemas.microsoft.com/office/drawing/2014/main" id="{4A5D5195-4DB0-F37A-7E9B-5F1330ACFAAF}"/>
              </a:ext>
            </a:extLst>
          </p:cNvPr>
          <p:cNvPicPr>
            <a:picLocks noGrp="1" noChangeAspect="1"/>
          </p:cNvPicPr>
          <p:nvPr>
            <p:ph type="pic" sz="quarter" idx="51"/>
          </p:nvPr>
        </p:nvPicPr>
        <p:blipFill>
          <a:blip r:embed="rId3"/>
          <a:srcRect l="28478" r="28478"/>
          <a:stretch>
            <a:fillRect/>
          </a:stretch>
        </p:blipFill>
        <p:spPr/>
      </p:pic>
    </p:spTree>
    <p:extLst>
      <p:ext uri="{BB962C8B-B14F-4D97-AF65-F5344CB8AC3E}">
        <p14:creationId xmlns:p14="http://schemas.microsoft.com/office/powerpoint/2010/main" val="41821480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85">
            <a:extLst>
              <a:ext uri="{FF2B5EF4-FFF2-40B4-BE49-F238E27FC236}">
                <a16:creationId xmlns:a16="http://schemas.microsoft.com/office/drawing/2014/main" id="{1E3F7726-AC85-55B8-BDED-51E7BA85CD1C}"/>
              </a:ext>
            </a:extLst>
          </p:cNvPr>
          <p:cNvSpPr>
            <a:spLocks noGrp="1"/>
          </p:cNvSpPr>
          <p:nvPr>
            <p:ph type="title"/>
          </p:nvPr>
        </p:nvSpPr>
        <p:spPr/>
        <p:txBody>
          <a:bodyPr/>
          <a:lstStyle/>
          <a:p>
            <a:r>
              <a:rPr lang="en-US" dirty="0"/>
              <a:t>PROPOSED METHODOLOGY </a:t>
            </a:r>
          </a:p>
        </p:txBody>
      </p:sp>
      <p:sp>
        <p:nvSpPr>
          <p:cNvPr id="29" name="Text Placeholder">
            <a:extLst>
              <a:ext uri="{FF2B5EF4-FFF2-40B4-BE49-F238E27FC236}">
                <a16:creationId xmlns:a16="http://schemas.microsoft.com/office/drawing/2014/main" id="{0490F6D4-84D0-42DF-A807-E56706B577D6}"/>
              </a:ext>
            </a:extLst>
          </p:cNvPr>
          <p:cNvSpPr>
            <a:spLocks noGrp="1"/>
          </p:cNvSpPr>
          <p:nvPr>
            <p:ph type="body" sz="quarter" idx="27"/>
          </p:nvPr>
        </p:nvSpPr>
        <p:spPr/>
        <p:txBody>
          <a:bodyPr/>
          <a:lstStyle/>
          <a:p>
            <a:r>
              <a:rPr lang="en-IN" altLang="zh-CN" dirty="0"/>
              <a:t>Input dataset</a:t>
            </a:r>
            <a:endParaRPr lang="en-US" altLang="zh-CN" dirty="0"/>
          </a:p>
        </p:txBody>
      </p:sp>
      <p:sp>
        <p:nvSpPr>
          <p:cNvPr id="30" name="Text Placeholder">
            <a:extLst>
              <a:ext uri="{FF2B5EF4-FFF2-40B4-BE49-F238E27FC236}">
                <a16:creationId xmlns:a16="http://schemas.microsoft.com/office/drawing/2014/main" id="{99E3B6AA-5679-428D-B466-0173CBC55728}"/>
              </a:ext>
            </a:extLst>
          </p:cNvPr>
          <p:cNvSpPr>
            <a:spLocks noGrp="1"/>
          </p:cNvSpPr>
          <p:nvPr>
            <p:ph type="body" sz="quarter" idx="28"/>
          </p:nvPr>
        </p:nvSpPr>
        <p:spPr>
          <a:xfrm>
            <a:off x="726739" y="4922964"/>
            <a:ext cx="1877575" cy="895945"/>
          </a:xfrm>
        </p:spPr>
        <p:txBody>
          <a:bodyPr/>
          <a:lstStyle/>
          <a:p>
            <a:pPr algn="l"/>
            <a:r>
              <a:rPr lang="en-IN" altLang="zh-CN" dirty="0"/>
              <a:t>we take the dataset from UNSW-NB15 which is network intrusion system </a:t>
            </a:r>
            <a:endParaRPr lang="zh-CN" altLang="en-US" dirty="0"/>
          </a:p>
        </p:txBody>
      </p:sp>
      <p:sp>
        <p:nvSpPr>
          <p:cNvPr id="37" name="Text Placeholder">
            <a:extLst>
              <a:ext uri="{FF2B5EF4-FFF2-40B4-BE49-F238E27FC236}">
                <a16:creationId xmlns:a16="http://schemas.microsoft.com/office/drawing/2014/main" id="{3A30B02E-FBE1-41C5-AF6E-E1013275E84A}"/>
              </a:ext>
            </a:extLst>
          </p:cNvPr>
          <p:cNvSpPr>
            <a:spLocks noGrp="1"/>
          </p:cNvSpPr>
          <p:nvPr>
            <p:ph type="body" sz="quarter" idx="49"/>
          </p:nvPr>
        </p:nvSpPr>
        <p:spPr/>
        <p:txBody>
          <a:bodyPr/>
          <a:lstStyle/>
          <a:p>
            <a:r>
              <a:rPr lang="en-US" altLang="zh-CN" dirty="0"/>
              <a:t>Preprocessing </a:t>
            </a:r>
          </a:p>
          <a:p>
            <a:endParaRPr lang="zh-CN" altLang="en-US" dirty="0"/>
          </a:p>
        </p:txBody>
      </p:sp>
      <p:sp>
        <p:nvSpPr>
          <p:cNvPr id="38" name="Text Placeholder">
            <a:extLst>
              <a:ext uri="{FF2B5EF4-FFF2-40B4-BE49-F238E27FC236}">
                <a16:creationId xmlns:a16="http://schemas.microsoft.com/office/drawing/2014/main" id="{6BEF3457-28AE-41BA-B285-C77561919C1A}"/>
              </a:ext>
            </a:extLst>
          </p:cNvPr>
          <p:cNvSpPr>
            <a:spLocks noGrp="1"/>
          </p:cNvSpPr>
          <p:nvPr>
            <p:ph type="body" sz="quarter" idx="50"/>
          </p:nvPr>
        </p:nvSpPr>
        <p:spPr>
          <a:xfrm>
            <a:off x="2695171" y="5007731"/>
            <a:ext cx="2161575" cy="1124127"/>
          </a:xfrm>
        </p:spPr>
        <p:txBody>
          <a:bodyPr/>
          <a:lstStyle/>
          <a:p>
            <a:pPr algn="l"/>
            <a:r>
              <a:rPr lang="en-IN" altLang="zh-CN" dirty="0"/>
              <a:t>Preprocessing include removing </a:t>
            </a:r>
            <a:r>
              <a:rPr lang="en-IN" altLang="zh-CN" dirty="0" err="1"/>
              <a:t>irrevalant</a:t>
            </a:r>
            <a:r>
              <a:rPr lang="en-IN" altLang="zh-CN" dirty="0"/>
              <a:t> features , apply clamping many more </a:t>
            </a:r>
            <a:endParaRPr lang="zh-CN" altLang="en-US" dirty="0"/>
          </a:p>
        </p:txBody>
      </p:sp>
      <p:sp>
        <p:nvSpPr>
          <p:cNvPr id="39" name="Text Placeholder">
            <a:extLst>
              <a:ext uri="{FF2B5EF4-FFF2-40B4-BE49-F238E27FC236}">
                <a16:creationId xmlns:a16="http://schemas.microsoft.com/office/drawing/2014/main" id="{1B558BFC-AA9F-4991-A6BB-D56BEC07C16E}"/>
              </a:ext>
            </a:extLst>
          </p:cNvPr>
          <p:cNvSpPr>
            <a:spLocks noGrp="1"/>
          </p:cNvSpPr>
          <p:nvPr>
            <p:ph type="body" sz="quarter" idx="51"/>
          </p:nvPr>
        </p:nvSpPr>
        <p:spPr/>
        <p:txBody>
          <a:bodyPr/>
          <a:lstStyle/>
          <a:p>
            <a:r>
              <a:rPr lang="en-US" altLang="zh-CN" dirty="0"/>
              <a:t>Feature selection </a:t>
            </a:r>
          </a:p>
          <a:p>
            <a:endParaRPr lang="zh-CN" altLang="en-US" dirty="0"/>
          </a:p>
        </p:txBody>
      </p:sp>
      <p:sp>
        <p:nvSpPr>
          <p:cNvPr id="40" name="Text Placeholder">
            <a:extLst>
              <a:ext uri="{FF2B5EF4-FFF2-40B4-BE49-F238E27FC236}">
                <a16:creationId xmlns:a16="http://schemas.microsoft.com/office/drawing/2014/main" id="{17095E6E-F279-4342-B53E-E53B820336B3}"/>
              </a:ext>
            </a:extLst>
          </p:cNvPr>
          <p:cNvSpPr>
            <a:spLocks noGrp="1"/>
          </p:cNvSpPr>
          <p:nvPr>
            <p:ph type="body" sz="quarter" idx="52"/>
          </p:nvPr>
        </p:nvSpPr>
        <p:spPr/>
        <p:txBody>
          <a:bodyPr/>
          <a:lstStyle/>
          <a:p>
            <a:r>
              <a:rPr lang="en-US" altLang="zh-CN" dirty="0"/>
              <a:t>Using select k-best features </a:t>
            </a:r>
          </a:p>
        </p:txBody>
      </p:sp>
      <p:sp>
        <p:nvSpPr>
          <p:cNvPr id="41" name="Text Placeholder">
            <a:extLst>
              <a:ext uri="{FF2B5EF4-FFF2-40B4-BE49-F238E27FC236}">
                <a16:creationId xmlns:a16="http://schemas.microsoft.com/office/drawing/2014/main" id="{DBA8686B-D3EF-40DF-939C-F875885DD598}"/>
              </a:ext>
            </a:extLst>
          </p:cNvPr>
          <p:cNvSpPr>
            <a:spLocks noGrp="1"/>
          </p:cNvSpPr>
          <p:nvPr>
            <p:ph type="body" sz="quarter" idx="53"/>
          </p:nvPr>
        </p:nvSpPr>
        <p:spPr>
          <a:xfrm>
            <a:off x="7259482" y="4416565"/>
            <a:ext cx="1877575" cy="657459"/>
          </a:xfrm>
        </p:spPr>
        <p:txBody>
          <a:bodyPr/>
          <a:lstStyle/>
          <a:p>
            <a:r>
              <a:rPr lang="en-US" altLang="zh-CN" dirty="0"/>
              <a:t>Imposed deep learning model </a:t>
            </a:r>
          </a:p>
          <a:p>
            <a:endParaRPr lang="zh-CN" altLang="en-US" dirty="0"/>
          </a:p>
        </p:txBody>
      </p:sp>
      <p:sp>
        <p:nvSpPr>
          <p:cNvPr id="42" name="Text Placeholder">
            <a:extLst>
              <a:ext uri="{FF2B5EF4-FFF2-40B4-BE49-F238E27FC236}">
                <a16:creationId xmlns:a16="http://schemas.microsoft.com/office/drawing/2014/main" id="{6BF979FF-A4F0-4625-889A-AB985F98B2D4}"/>
              </a:ext>
            </a:extLst>
          </p:cNvPr>
          <p:cNvSpPr>
            <a:spLocks noGrp="1"/>
          </p:cNvSpPr>
          <p:nvPr>
            <p:ph type="body" sz="quarter" idx="54"/>
          </p:nvPr>
        </p:nvSpPr>
        <p:spPr/>
        <p:txBody>
          <a:bodyPr/>
          <a:lstStyle/>
          <a:p>
            <a:pPr lvl="0"/>
            <a:r>
              <a:rPr lang="en-US" dirty="0"/>
              <a:t>Implement model like GRU and LSTM</a:t>
            </a:r>
          </a:p>
        </p:txBody>
      </p:sp>
      <p:sp>
        <p:nvSpPr>
          <p:cNvPr id="43" name="Text Placeholder">
            <a:extLst>
              <a:ext uri="{FF2B5EF4-FFF2-40B4-BE49-F238E27FC236}">
                <a16:creationId xmlns:a16="http://schemas.microsoft.com/office/drawing/2014/main" id="{759A333C-6D37-427A-BE2A-4C2660134A5A}"/>
              </a:ext>
            </a:extLst>
          </p:cNvPr>
          <p:cNvSpPr>
            <a:spLocks noGrp="1"/>
          </p:cNvSpPr>
          <p:nvPr>
            <p:ph type="body" sz="quarter" idx="55"/>
          </p:nvPr>
        </p:nvSpPr>
        <p:spPr/>
        <p:txBody>
          <a:bodyPr/>
          <a:lstStyle/>
          <a:p>
            <a:r>
              <a:rPr lang="en-US" altLang="zh-CN" dirty="0"/>
              <a:t>Evaluation </a:t>
            </a:r>
          </a:p>
          <a:p>
            <a:endParaRPr lang="zh-CN" altLang="en-US" dirty="0"/>
          </a:p>
        </p:txBody>
      </p:sp>
      <p:sp>
        <p:nvSpPr>
          <p:cNvPr id="50" name="Text Placeholder">
            <a:extLst>
              <a:ext uri="{FF2B5EF4-FFF2-40B4-BE49-F238E27FC236}">
                <a16:creationId xmlns:a16="http://schemas.microsoft.com/office/drawing/2014/main" id="{4E9BE8F8-2FF1-43CB-B1AA-4F07E411D171}"/>
              </a:ext>
            </a:extLst>
          </p:cNvPr>
          <p:cNvSpPr>
            <a:spLocks noGrp="1"/>
          </p:cNvSpPr>
          <p:nvPr>
            <p:ph type="body" sz="quarter" idx="56"/>
          </p:nvPr>
        </p:nvSpPr>
        <p:spPr/>
        <p:txBody>
          <a:bodyPr/>
          <a:lstStyle/>
          <a:p>
            <a:r>
              <a:rPr lang="en-IN" altLang="zh-CN" dirty="0"/>
              <a:t>Calculate accuracy and loss</a:t>
            </a:r>
            <a:endParaRPr lang="zh-CN" altLang="en-US" dirty="0"/>
          </a:p>
        </p:txBody>
      </p:sp>
      <p:sp>
        <p:nvSpPr>
          <p:cNvPr id="4" name="Footer Placeholder 3">
            <a:extLst>
              <a:ext uri="{FF2B5EF4-FFF2-40B4-BE49-F238E27FC236}">
                <a16:creationId xmlns:a16="http://schemas.microsoft.com/office/drawing/2014/main" id="{695DA9C9-8185-D0AB-3C76-BC1CABABA354}"/>
              </a:ext>
            </a:extLst>
          </p:cNvPr>
          <p:cNvSpPr>
            <a:spLocks noGrp="1"/>
          </p:cNvSpPr>
          <p:nvPr>
            <p:ph type="ftr" sz="quarter" idx="62"/>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558D9DED-0D81-19D6-DF40-E6B4B5BFEF9E}"/>
              </a:ext>
            </a:extLst>
          </p:cNvPr>
          <p:cNvSpPr>
            <a:spLocks noGrp="1"/>
          </p:cNvSpPr>
          <p:nvPr>
            <p:ph type="sldNum" sz="quarter" idx="63"/>
          </p:nvPr>
        </p:nvSpPr>
        <p:spPr/>
        <p:txBody>
          <a:bodyPr/>
          <a:lstStyle/>
          <a:p>
            <a:fld id="{47FEACEE-25B4-4A2D-B147-27296E36371D}" type="slidenum">
              <a:rPr lang="en-US" altLang="zh-CN" smtClean="0"/>
              <a:pPr/>
              <a:t>5</a:t>
            </a:fld>
            <a:endParaRPr lang="en-US" altLang="zh-CN" dirty="0"/>
          </a:p>
        </p:txBody>
      </p:sp>
      <p:pic>
        <p:nvPicPr>
          <p:cNvPr id="7" name="Picture Placeholder 6">
            <a:extLst>
              <a:ext uri="{FF2B5EF4-FFF2-40B4-BE49-F238E27FC236}">
                <a16:creationId xmlns:a16="http://schemas.microsoft.com/office/drawing/2014/main" id="{CFF6F107-1A96-0C76-AD0A-0318E6777DF2}"/>
              </a:ext>
            </a:extLst>
          </p:cNvPr>
          <p:cNvPicPr>
            <a:picLocks noGrp="1" noChangeAspect="1"/>
          </p:cNvPicPr>
          <p:nvPr>
            <p:ph type="pic" sz="quarter" idx="57"/>
          </p:nvPr>
        </p:nvPicPr>
        <p:blipFill>
          <a:blip r:embed="rId3"/>
          <a:srcRect l="29514" r="29514"/>
          <a:stretch>
            <a:fillRect/>
          </a:stretch>
        </p:blipFill>
        <p:spPr>
          <a:xfrm>
            <a:off x="983282" y="2132851"/>
            <a:ext cx="1621032" cy="1841551"/>
          </a:xfrm>
        </p:spPr>
      </p:pic>
      <p:pic>
        <p:nvPicPr>
          <p:cNvPr id="15" name="Picture Placeholder 14">
            <a:extLst>
              <a:ext uri="{FF2B5EF4-FFF2-40B4-BE49-F238E27FC236}">
                <a16:creationId xmlns:a16="http://schemas.microsoft.com/office/drawing/2014/main" id="{3AAC1835-644F-3DF6-5CFD-56829DDEACD5}"/>
              </a:ext>
            </a:extLst>
          </p:cNvPr>
          <p:cNvPicPr>
            <a:picLocks noGrp="1" noChangeAspect="1"/>
          </p:cNvPicPr>
          <p:nvPr>
            <p:ph type="pic" sz="quarter" idx="58"/>
          </p:nvPr>
        </p:nvPicPr>
        <p:blipFill>
          <a:blip r:embed="rId4"/>
          <a:srcRect l="6961" r="6961"/>
          <a:stretch>
            <a:fillRect/>
          </a:stretch>
        </p:blipFill>
        <p:spPr/>
      </p:pic>
      <p:pic>
        <p:nvPicPr>
          <p:cNvPr id="19" name="Picture Placeholder 18">
            <a:extLst>
              <a:ext uri="{FF2B5EF4-FFF2-40B4-BE49-F238E27FC236}">
                <a16:creationId xmlns:a16="http://schemas.microsoft.com/office/drawing/2014/main" id="{28F3889A-6E05-82FE-CFBC-5BE20FC18068}"/>
              </a:ext>
            </a:extLst>
          </p:cNvPr>
          <p:cNvPicPr>
            <a:picLocks noGrp="1" noChangeAspect="1"/>
          </p:cNvPicPr>
          <p:nvPr>
            <p:ph type="pic" sz="quarter" idx="59"/>
          </p:nvPr>
        </p:nvPicPr>
        <p:blipFill>
          <a:blip r:embed="rId5"/>
          <a:srcRect l="25355" r="25355"/>
          <a:stretch>
            <a:fillRect/>
          </a:stretch>
        </p:blipFill>
        <p:spPr/>
      </p:pic>
      <p:pic>
        <p:nvPicPr>
          <p:cNvPr id="23" name="Picture Placeholder 22">
            <a:extLst>
              <a:ext uri="{FF2B5EF4-FFF2-40B4-BE49-F238E27FC236}">
                <a16:creationId xmlns:a16="http://schemas.microsoft.com/office/drawing/2014/main" id="{11A06FFF-FFA9-806D-5354-8895B950C18E}"/>
              </a:ext>
            </a:extLst>
          </p:cNvPr>
          <p:cNvPicPr>
            <a:picLocks noGrp="1" noChangeAspect="1"/>
          </p:cNvPicPr>
          <p:nvPr>
            <p:ph type="pic" sz="quarter" idx="60"/>
          </p:nvPr>
        </p:nvPicPr>
        <p:blipFill>
          <a:blip r:embed="rId6"/>
          <a:srcRect l="11492" r="11492"/>
          <a:stretch>
            <a:fillRect/>
          </a:stretch>
        </p:blipFill>
        <p:spPr/>
      </p:pic>
      <p:pic>
        <p:nvPicPr>
          <p:cNvPr id="3" name="Picture Placeholder 2">
            <a:extLst>
              <a:ext uri="{FF2B5EF4-FFF2-40B4-BE49-F238E27FC236}">
                <a16:creationId xmlns:a16="http://schemas.microsoft.com/office/drawing/2014/main" id="{DA925DBB-C99D-A6BD-395F-C6784894F930}"/>
              </a:ext>
            </a:extLst>
          </p:cNvPr>
          <p:cNvPicPr>
            <a:picLocks noGrp="1" noChangeAspect="1"/>
          </p:cNvPicPr>
          <p:nvPr>
            <p:ph type="pic" sz="quarter" idx="61"/>
          </p:nvPr>
        </p:nvPicPr>
        <p:blipFill>
          <a:blip r:embed="rId7"/>
          <a:srcRect l="22545" r="22545"/>
          <a:stretch>
            <a:fillRect/>
          </a:stretch>
        </p:blipFill>
        <p:spPr/>
      </p:pic>
    </p:spTree>
    <p:extLst>
      <p:ext uri="{BB962C8B-B14F-4D97-AF65-F5344CB8AC3E}">
        <p14:creationId xmlns:p14="http://schemas.microsoft.com/office/powerpoint/2010/main" val="25171403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37">
            <a:extLst>
              <a:ext uri="{FF2B5EF4-FFF2-40B4-BE49-F238E27FC236}">
                <a16:creationId xmlns:a16="http://schemas.microsoft.com/office/drawing/2014/main" id="{478CB64C-71AF-6B72-8069-000DD250502E}"/>
              </a:ext>
            </a:extLst>
          </p:cNvPr>
          <p:cNvSpPr>
            <a:spLocks noGrp="1"/>
          </p:cNvSpPr>
          <p:nvPr>
            <p:ph type="title"/>
          </p:nvPr>
        </p:nvSpPr>
        <p:spPr/>
        <p:txBody>
          <a:bodyPr/>
          <a:lstStyle/>
          <a:p>
            <a:r>
              <a:rPr lang="en-US" dirty="0"/>
              <a:t>METHODOLOGY  </a:t>
            </a:r>
          </a:p>
        </p:txBody>
      </p:sp>
      <p:sp>
        <p:nvSpPr>
          <p:cNvPr id="40" name="Text Placeholder 39">
            <a:extLst>
              <a:ext uri="{FF2B5EF4-FFF2-40B4-BE49-F238E27FC236}">
                <a16:creationId xmlns:a16="http://schemas.microsoft.com/office/drawing/2014/main" id="{FA2F9A05-8E79-46FF-1ABA-927EF2D69BC5}"/>
              </a:ext>
            </a:extLst>
          </p:cNvPr>
          <p:cNvSpPr>
            <a:spLocks noGrp="1"/>
          </p:cNvSpPr>
          <p:nvPr>
            <p:ph type="body" sz="quarter" idx="27"/>
          </p:nvPr>
        </p:nvSpPr>
        <p:spPr/>
        <p:txBody>
          <a:bodyPr/>
          <a:lstStyle/>
          <a:p>
            <a:r>
              <a:rPr lang="en-US" dirty="0"/>
              <a:t>Data collection</a:t>
            </a:r>
          </a:p>
        </p:txBody>
      </p:sp>
      <p:sp>
        <p:nvSpPr>
          <p:cNvPr id="50" name="Text Placeholder 49">
            <a:extLst>
              <a:ext uri="{FF2B5EF4-FFF2-40B4-BE49-F238E27FC236}">
                <a16:creationId xmlns:a16="http://schemas.microsoft.com/office/drawing/2014/main" id="{0532F467-8DBE-D445-0CF7-D5D242DAD663}"/>
              </a:ext>
            </a:extLst>
          </p:cNvPr>
          <p:cNvSpPr>
            <a:spLocks noGrp="1"/>
          </p:cNvSpPr>
          <p:nvPr>
            <p:ph type="body" sz="quarter" idx="32"/>
          </p:nvPr>
        </p:nvSpPr>
        <p:spPr/>
        <p:txBody>
          <a:bodyPr/>
          <a:lstStyle/>
          <a:p>
            <a:pPr lvl="0"/>
            <a:r>
              <a:rPr lang="en-US" dirty="0"/>
              <a:t>We will take the data UNSW-NB15 which is network intrusion dataset consist of 9 attacks – </a:t>
            </a:r>
            <a:r>
              <a:rPr lang="en-US" dirty="0" err="1"/>
              <a:t>shell,worms</a:t>
            </a:r>
            <a:r>
              <a:rPr lang="en-US" dirty="0"/>
              <a:t>, </a:t>
            </a:r>
            <a:r>
              <a:rPr lang="en-US" dirty="0" err="1"/>
              <a:t>blackdoor,exploit</a:t>
            </a:r>
            <a:r>
              <a:rPr lang="en-US" dirty="0"/>
              <a:t> and </a:t>
            </a:r>
            <a:r>
              <a:rPr lang="en-US" dirty="0" err="1"/>
              <a:t>etc</a:t>
            </a:r>
            <a:r>
              <a:rPr lang="en-US" dirty="0"/>
              <a:t> </a:t>
            </a:r>
          </a:p>
        </p:txBody>
      </p:sp>
      <p:sp>
        <p:nvSpPr>
          <p:cNvPr id="42" name="Text Placeholder 41">
            <a:extLst>
              <a:ext uri="{FF2B5EF4-FFF2-40B4-BE49-F238E27FC236}">
                <a16:creationId xmlns:a16="http://schemas.microsoft.com/office/drawing/2014/main" id="{48BF8F22-E288-84B0-03E9-82D678051D45}"/>
              </a:ext>
            </a:extLst>
          </p:cNvPr>
          <p:cNvSpPr>
            <a:spLocks noGrp="1"/>
          </p:cNvSpPr>
          <p:nvPr>
            <p:ph type="body" sz="quarter" idx="46"/>
          </p:nvPr>
        </p:nvSpPr>
        <p:spPr/>
        <p:txBody>
          <a:bodyPr/>
          <a:lstStyle/>
          <a:p>
            <a:r>
              <a:rPr lang="en-US" dirty="0"/>
              <a:t>preprocessing</a:t>
            </a:r>
          </a:p>
        </p:txBody>
      </p:sp>
      <p:sp>
        <p:nvSpPr>
          <p:cNvPr id="52" name="Text Placeholder 51">
            <a:extLst>
              <a:ext uri="{FF2B5EF4-FFF2-40B4-BE49-F238E27FC236}">
                <a16:creationId xmlns:a16="http://schemas.microsoft.com/office/drawing/2014/main" id="{BACB9342-C47E-6729-46BE-F10DBB78182A}"/>
              </a:ext>
            </a:extLst>
          </p:cNvPr>
          <p:cNvSpPr>
            <a:spLocks noGrp="1"/>
          </p:cNvSpPr>
          <p:nvPr>
            <p:ph type="body" sz="quarter" idx="50"/>
          </p:nvPr>
        </p:nvSpPr>
        <p:spPr/>
        <p:txBody>
          <a:bodyPr/>
          <a:lstStyle/>
          <a:p>
            <a:r>
              <a:rPr lang="en-US" dirty="0"/>
              <a:t>Drop irrelevant features </a:t>
            </a:r>
          </a:p>
          <a:p>
            <a:r>
              <a:rPr lang="en-US" dirty="0"/>
              <a:t>Apply clamping </a:t>
            </a:r>
          </a:p>
          <a:p>
            <a:r>
              <a:rPr lang="en-US" dirty="0"/>
              <a:t>Perform one hot encoding </a:t>
            </a:r>
          </a:p>
          <a:p>
            <a:r>
              <a:rPr lang="en-US" dirty="0"/>
              <a:t>Reduce the label in categorical </a:t>
            </a:r>
          </a:p>
        </p:txBody>
      </p:sp>
      <p:sp>
        <p:nvSpPr>
          <p:cNvPr id="44" name="Text Placeholder 43">
            <a:extLst>
              <a:ext uri="{FF2B5EF4-FFF2-40B4-BE49-F238E27FC236}">
                <a16:creationId xmlns:a16="http://schemas.microsoft.com/office/drawing/2014/main" id="{D0C47E92-8875-E555-5480-8A9BAEE853A7}"/>
              </a:ext>
            </a:extLst>
          </p:cNvPr>
          <p:cNvSpPr>
            <a:spLocks noGrp="1"/>
          </p:cNvSpPr>
          <p:nvPr>
            <p:ph type="body" sz="quarter" idx="47"/>
          </p:nvPr>
        </p:nvSpPr>
        <p:spPr/>
        <p:txBody>
          <a:bodyPr/>
          <a:lstStyle/>
          <a:p>
            <a:r>
              <a:rPr lang="en-US" dirty="0"/>
              <a:t>Feature selection</a:t>
            </a:r>
          </a:p>
        </p:txBody>
      </p:sp>
      <p:sp>
        <p:nvSpPr>
          <p:cNvPr id="54" name="Text Placeholder 53">
            <a:extLst>
              <a:ext uri="{FF2B5EF4-FFF2-40B4-BE49-F238E27FC236}">
                <a16:creationId xmlns:a16="http://schemas.microsoft.com/office/drawing/2014/main" id="{DDCD388C-8374-D810-DCE5-554B7E05F55A}"/>
              </a:ext>
            </a:extLst>
          </p:cNvPr>
          <p:cNvSpPr>
            <a:spLocks noGrp="1"/>
          </p:cNvSpPr>
          <p:nvPr>
            <p:ph type="body" sz="quarter" idx="51"/>
          </p:nvPr>
        </p:nvSpPr>
        <p:spPr/>
        <p:txBody>
          <a:bodyPr/>
          <a:lstStyle/>
          <a:p>
            <a:r>
              <a:rPr lang="en-US" dirty="0"/>
              <a:t>Using select K-best features </a:t>
            </a:r>
          </a:p>
        </p:txBody>
      </p:sp>
      <p:sp>
        <p:nvSpPr>
          <p:cNvPr id="46" name="Text Placeholder 45">
            <a:extLst>
              <a:ext uri="{FF2B5EF4-FFF2-40B4-BE49-F238E27FC236}">
                <a16:creationId xmlns:a16="http://schemas.microsoft.com/office/drawing/2014/main" id="{B87AFF1A-EF07-5FBF-C582-29AE302A47D5}"/>
              </a:ext>
            </a:extLst>
          </p:cNvPr>
          <p:cNvSpPr>
            <a:spLocks noGrp="1"/>
          </p:cNvSpPr>
          <p:nvPr>
            <p:ph type="body" sz="quarter" idx="48"/>
          </p:nvPr>
        </p:nvSpPr>
        <p:spPr/>
        <p:txBody>
          <a:bodyPr/>
          <a:lstStyle/>
          <a:p>
            <a:r>
              <a:rPr lang="en-US" dirty="0"/>
              <a:t>Model training </a:t>
            </a:r>
          </a:p>
        </p:txBody>
      </p:sp>
      <p:sp>
        <p:nvSpPr>
          <p:cNvPr id="56" name="Text Placeholder 55">
            <a:extLst>
              <a:ext uri="{FF2B5EF4-FFF2-40B4-BE49-F238E27FC236}">
                <a16:creationId xmlns:a16="http://schemas.microsoft.com/office/drawing/2014/main" id="{E62055F1-67DB-9D6D-ABE2-20C3B2514A43}"/>
              </a:ext>
            </a:extLst>
          </p:cNvPr>
          <p:cNvSpPr>
            <a:spLocks noGrp="1"/>
          </p:cNvSpPr>
          <p:nvPr>
            <p:ph type="body" sz="quarter" idx="52"/>
          </p:nvPr>
        </p:nvSpPr>
        <p:spPr/>
        <p:txBody>
          <a:bodyPr/>
          <a:lstStyle/>
          <a:p>
            <a:r>
              <a:rPr lang="en-US" dirty="0"/>
              <a:t>We will use deep learning model  like GRU AND LSTM MODEL which are types of RNN and used to handle sequential data </a:t>
            </a:r>
          </a:p>
        </p:txBody>
      </p:sp>
      <p:sp>
        <p:nvSpPr>
          <p:cNvPr id="48" name="Text Placeholder 47">
            <a:extLst>
              <a:ext uri="{FF2B5EF4-FFF2-40B4-BE49-F238E27FC236}">
                <a16:creationId xmlns:a16="http://schemas.microsoft.com/office/drawing/2014/main" id="{9303DF4A-6DF5-9082-4ABE-2B0D5433359A}"/>
              </a:ext>
            </a:extLst>
          </p:cNvPr>
          <p:cNvSpPr>
            <a:spLocks noGrp="1"/>
          </p:cNvSpPr>
          <p:nvPr>
            <p:ph type="body" sz="quarter" idx="49"/>
          </p:nvPr>
        </p:nvSpPr>
        <p:spPr/>
        <p:txBody>
          <a:bodyPr/>
          <a:lstStyle/>
          <a:p>
            <a:r>
              <a:rPr lang="en-US" dirty="0"/>
              <a:t>Evaluation  </a:t>
            </a:r>
          </a:p>
        </p:txBody>
      </p:sp>
      <p:sp>
        <p:nvSpPr>
          <p:cNvPr id="58" name="Text Placeholder 57">
            <a:extLst>
              <a:ext uri="{FF2B5EF4-FFF2-40B4-BE49-F238E27FC236}">
                <a16:creationId xmlns:a16="http://schemas.microsoft.com/office/drawing/2014/main" id="{0930742F-3693-100E-944F-A04AB5320145}"/>
              </a:ext>
            </a:extLst>
          </p:cNvPr>
          <p:cNvSpPr>
            <a:spLocks noGrp="1"/>
          </p:cNvSpPr>
          <p:nvPr>
            <p:ph type="body" sz="quarter" idx="53"/>
          </p:nvPr>
        </p:nvSpPr>
        <p:spPr/>
        <p:txBody>
          <a:bodyPr/>
          <a:lstStyle/>
          <a:p>
            <a:pPr lvl="0"/>
            <a:r>
              <a:rPr lang="en-US" dirty="0"/>
              <a:t>we will calculate loss and accuracy and several evaluation metrics for model testing and model deployment .</a:t>
            </a:r>
          </a:p>
        </p:txBody>
      </p:sp>
      <p:sp>
        <p:nvSpPr>
          <p:cNvPr id="26" name="Rectangle 25">
            <a:extLst>
              <a:ext uri="{FF2B5EF4-FFF2-40B4-BE49-F238E27FC236}">
                <a16:creationId xmlns:a16="http://schemas.microsoft.com/office/drawing/2014/main" id="{285177ED-2E57-8FF5-AFD8-AA79A7B24B3D}"/>
              </a:ext>
              <a:ext uri="{C183D7F6-B498-43B3-948B-1728B52AA6E4}">
                <adec:decorative xmlns:adec="http://schemas.microsoft.com/office/drawing/2017/decorative" val="1"/>
              </a:ext>
            </a:extLst>
          </p:cNvPr>
          <p:cNvSpPr/>
          <p:nvPr/>
        </p:nvSpPr>
        <p:spPr>
          <a:xfrm>
            <a:off x="845392" y="2066625"/>
            <a:ext cx="10515600" cy="859536"/>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latin typeface="+mn-lt"/>
            </a:endParaRPr>
          </a:p>
        </p:txBody>
      </p:sp>
      <p:sp>
        <p:nvSpPr>
          <p:cNvPr id="4" name="Footer Placeholder 3">
            <a:extLst>
              <a:ext uri="{FF2B5EF4-FFF2-40B4-BE49-F238E27FC236}">
                <a16:creationId xmlns:a16="http://schemas.microsoft.com/office/drawing/2014/main" id="{DEFD68CE-EF5C-4046-41F5-3763D028DAE5}"/>
              </a:ext>
            </a:extLst>
          </p:cNvPr>
          <p:cNvSpPr>
            <a:spLocks noGrp="1"/>
          </p:cNvSpPr>
          <p:nvPr>
            <p:ph type="ftr" sz="quarter" idx="54"/>
          </p:nvPr>
        </p:nvSpPr>
        <p:spPr/>
        <p:txBody>
          <a:bodyPr/>
          <a:lstStyle/>
          <a:p>
            <a:r>
              <a:rPr lang="en-US" noProof="0"/>
              <a:t>Presentation title</a:t>
            </a:r>
            <a:endParaRPr lang="en-US" noProof="0" dirty="0"/>
          </a:p>
        </p:txBody>
      </p:sp>
      <p:sp>
        <p:nvSpPr>
          <p:cNvPr id="5" name="Slide Number Placeholder 4">
            <a:extLst>
              <a:ext uri="{FF2B5EF4-FFF2-40B4-BE49-F238E27FC236}">
                <a16:creationId xmlns:a16="http://schemas.microsoft.com/office/drawing/2014/main" id="{64FC7183-3EBB-B8D1-A66D-964D3C3A7DA8}"/>
              </a:ext>
            </a:extLst>
          </p:cNvPr>
          <p:cNvSpPr>
            <a:spLocks noGrp="1"/>
          </p:cNvSpPr>
          <p:nvPr>
            <p:ph type="sldNum" sz="quarter" idx="55"/>
          </p:nvPr>
        </p:nvSpPr>
        <p:spPr/>
        <p:txBody>
          <a:bodyPr/>
          <a:lstStyle/>
          <a:p>
            <a:fld id="{47FEACEE-25B4-4A2D-B147-27296E36371D}" type="slidenum">
              <a:rPr lang="en-US" altLang="zh-CN" noProof="0" smtClean="0"/>
              <a:pPr/>
              <a:t>6</a:t>
            </a:fld>
            <a:endParaRPr lang="en-US" altLang="zh-CN" noProof="0" dirty="0"/>
          </a:p>
        </p:txBody>
      </p:sp>
    </p:spTree>
    <p:extLst>
      <p:ext uri="{BB962C8B-B14F-4D97-AF65-F5344CB8AC3E}">
        <p14:creationId xmlns:p14="http://schemas.microsoft.com/office/powerpoint/2010/main" val="26240212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EFA9173-F892-5C7D-99AF-4C5FFB1532B4}"/>
              </a:ext>
            </a:extLst>
          </p:cNvPr>
          <p:cNvSpPr>
            <a:spLocks noGrp="1"/>
          </p:cNvSpPr>
          <p:nvPr>
            <p:ph type="title"/>
          </p:nvPr>
        </p:nvSpPr>
        <p:spPr>
          <a:xfrm>
            <a:off x="517427" y="448236"/>
            <a:ext cx="9823998" cy="735105"/>
          </a:xfrm>
        </p:spPr>
        <p:txBody>
          <a:bodyPr/>
          <a:lstStyle/>
          <a:p>
            <a:r>
              <a:rPr lang="en-US" dirty="0"/>
              <a:t>Conclusion</a:t>
            </a:r>
            <a:br>
              <a:rPr lang="en-US" dirty="0"/>
            </a:br>
            <a:endParaRPr lang="en-US" dirty="0"/>
          </a:p>
        </p:txBody>
      </p:sp>
      <p:sp>
        <p:nvSpPr>
          <p:cNvPr id="29" name="Text Placeholder 28">
            <a:extLst>
              <a:ext uri="{FF2B5EF4-FFF2-40B4-BE49-F238E27FC236}">
                <a16:creationId xmlns:a16="http://schemas.microsoft.com/office/drawing/2014/main" id="{52FD53DB-CD39-2575-F8BA-63488E81091E}"/>
              </a:ext>
            </a:extLst>
          </p:cNvPr>
          <p:cNvSpPr>
            <a:spLocks noGrp="1"/>
          </p:cNvSpPr>
          <p:nvPr>
            <p:ph type="body" sz="quarter" idx="28"/>
          </p:nvPr>
        </p:nvSpPr>
        <p:spPr>
          <a:xfrm>
            <a:off x="517427" y="1183341"/>
            <a:ext cx="5076550" cy="3642559"/>
          </a:xfrm>
        </p:spPr>
        <p:txBody>
          <a:bodyPr/>
          <a:lstStyle/>
          <a:p>
            <a:r>
              <a:rPr lang="en-US" sz="1600" b="0"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Our project set out to address the critical challenge of zero-day malware attacks by harnessing the power of deep learning models. Through extensive research, development, and experimentation, we have successfully devised a cutting-edge solution capable of effectively detecting and mitigating zero-day malware threats. By leveraging advanced techniques in artificial intelligence and deep learning, we have significantly bolstered the resilience of our system against previously unknown and unpredictable malware variants, thereby achieving a remarkable level of defense against zero-day attacks</a:t>
            </a:r>
            <a:r>
              <a:rPr lang="en-US" b="0" i="0" dirty="0">
                <a:solidFill>
                  <a:srgbClr val="0D0D0D"/>
                </a:solidFill>
                <a:effectLst/>
                <a:latin typeface="Söhne"/>
              </a:rPr>
              <a:t>.</a:t>
            </a:r>
            <a:endParaRPr lang="en-US" dirty="0"/>
          </a:p>
        </p:txBody>
      </p:sp>
      <p:pic>
        <p:nvPicPr>
          <p:cNvPr id="39" name="Picture Placeholder 31">
            <a:extLst>
              <a:ext uri="{FF2B5EF4-FFF2-40B4-BE49-F238E27FC236}">
                <a16:creationId xmlns:a16="http://schemas.microsoft.com/office/drawing/2014/main" id="{6037332D-8714-C147-6E64-3654D8C57839}"/>
              </a:ex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a:ext>
            </a:extLst>
          </a:blip>
          <a:srcRect t="2555" b="2555"/>
          <a:stretch>
            <a:fillRect/>
          </a:stretch>
        </p:blipFill>
        <p:spPr>
          <a:xfrm>
            <a:off x="6504265" y="3029080"/>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4" name="Footer Placeholder 3">
            <a:extLst>
              <a:ext uri="{FF2B5EF4-FFF2-40B4-BE49-F238E27FC236}">
                <a16:creationId xmlns:a16="http://schemas.microsoft.com/office/drawing/2014/main" id="{8E531165-F745-171F-F6EC-07FDD4E3E06C}"/>
              </a:ext>
            </a:extLst>
          </p:cNvPr>
          <p:cNvSpPr>
            <a:spLocks noGrp="1"/>
          </p:cNvSpPr>
          <p:nvPr>
            <p:ph type="ftr" sz="quarter" idx="49"/>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02F30A6A-65C9-04FE-77CF-C95CC406DBDB}"/>
              </a:ext>
            </a:extLst>
          </p:cNvPr>
          <p:cNvSpPr>
            <a:spLocks noGrp="1"/>
          </p:cNvSpPr>
          <p:nvPr>
            <p:ph type="sldNum" sz="quarter" idx="50"/>
          </p:nvPr>
        </p:nvSpPr>
        <p:spPr/>
        <p:txBody>
          <a:bodyPr/>
          <a:lstStyle/>
          <a:p>
            <a:fld id="{47FEACEE-25B4-4A2D-B147-27296E36371D}" type="slidenum">
              <a:rPr lang="en-US" altLang="zh-CN" smtClean="0"/>
              <a:pPr/>
              <a:t>7</a:t>
            </a:fld>
            <a:endParaRPr lang="en-US" altLang="zh-CN" dirty="0"/>
          </a:p>
        </p:txBody>
      </p:sp>
      <p:pic>
        <p:nvPicPr>
          <p:cNvPr id="10" name="Picture Placeholder 9">
            <a:extLst>
              <a:ext uri="{FF2B5EF4-FFF2-40B4-BE49-F238E27FC236}">
                <a16:creationId xmlns:a16="http://schemas.microsoft.com/office/drawing/2014/main" id="{FDA991DD-AEC5-55C3-3236-E6C145A2300B}"/>
              </a:ext>
            </a:extLst>
          </p:cNvPr>
          <p:cNvPicPr>
            <a:picLocks noGrp="1" noChangeAspect="1"/>
          </p:cNvPicPr>
          <p:nvPr>
            <p:ph type="pic" sz="quarter" idx="48"/>
          </p:nvPr>
        </p:nvPicPr>
        <p:blipFill>
          <a:blip r:embed="rId4"/>
          <a:srcRect l="20227" r="20227"/>
          <a:stretch>
            <a:fillRect/>
          </a:stretch>
        </p:blipFill>
        <p:spPr/>
      </p:pic>
    </p:spTree>
    <p:extLst>
      <p:ext uri="{BB962C8B-B14F-4D97-AF65-F5344CB8AC3E}">
        <p14:creationId xmlns:p14="http://schemas.microsoft.com/office/powerpoint/2010/main" val="41575333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61CC93-EFC1-B42C-6D8A-A633D47BBF56}"/>
              </a:ext>
            </a:extLst>
          </p:cNvPr>
          <p:cNvSpPr>
            <a:spLocks noGrp="1"/>
          </p:cNvSpPr>
          <p:nvPr>
            <p:ph type="title"/>
          </p:nvPr>
        </p:nvSpPr>
        <p:spPr>
          <a:xfrm>
            <a:off x="512572" y="3119718"/>
            <a:ext cx="4253399" cy="2055941"/>
          </a:xfrm>
        </p:spPr>
        <p:txBody>
          <a:bodyPr/>
          <a:lstStyle/>
          <a:p>
            <a:r>
              <a:rPr lang="en-IN" sz="1400" dirty="0">
                <a:latin typeface="Calibri" panose="020F0502020204030204" pitchFamily="34" charset="0"/>
                <a:ea typeface="Calibri" panose="020F0502020204030204" pitchFamily="34" charset="0"/>
                <a:cs typeface="Calibri" panose="020F0502020204030204" pitchFamily="34" charset="0"/>
              </a:rPr>
              <a:t> </a:t>
            </a:r>
            <a:br>
              <a:rPr lang="en-IN" dirty="0"/>
            </a:br>
            <a:r>
              <a:rPr lang="en-IN" dirty="0"/>
              <a:t>Future Scope </a:t>
            </a:r>
          </a:p>
        </p:txBody>
      </p:sp>
      <p:sp>
        <p:nvSpPr>
          <p:cNvPr id="3" name="Text Placeholder 2">
            <a:extLst>
              <a:ext uri="{FF2B5EF4-FFF2-40B4-BE49-F238E27FC236}">
                <a16:creationId xmlns:a16="http://schemas.microsoft.com/office/drawing/2014/main" id="{50236545-13C4-AA01-EADE-23A4D3552D36}"/>
              </a:ext>
            </a:extLst>
          </p:cNvPr>
          <p:cNvSpPr>
            <a:spLocks noGrp="1"/>
          </p:cNvSpPr>
          <p:nvPr>
            <p:ph type="body" sz="quarter" idx="28"/>
          </p:nvPr>
        </p:nvSpPr>
        <p:spPr/>
        <p:txBody>
          <a:bodyPr/>
          <a:lstStyle/>
          <a:p>
            <a:r>
              <a:rPr lang="en-IN" b="1" i="0" dirty="0">
                <a:solidFill>
                  <a:srgbClr val="0D0D0D"/>
                </a:solidFill>
                <a:effectLst/>
                <a:latin typeface="Söhne"/>
              </a:rPr>
              <a:t>Enhanced Model Performance</a:t>
            </a:r>
            <a:endParaRPr lang="en-IN" dirty="0"/>
          </a:p>
        </p:txBody>
      </p:sp>
      <p:sp>
        <p:nvSpPr>
          <p:cNvPr id="4" name="Text Placeholder 3">
            <a:extLst>
              <a:ext uri="{FF2B5EF4-FFF2-40B4-BE49-F238E27FC236}">
                <a16:creationId xmlns:a16="http://schemas.microsoft.com/office/drawing/2014/main" id="{9375D0B1-BA76-53F1-8C16-466CA9A4246A}"/>
              </a:ext>
            </a:extLst>
          </p:cNvPr>
          <p:cNvSpPr>
            <a:spLocks noGrp="1"/>
          </p:cNvSpPr>
          <p:nvPr>
            <p:ph type="body" sz="quarter" idx="29"/>
          </p:nvPr>
        </p:nvSpPr>
        <p:spPr/>
        <p:txBody>
          <a:bodyPr/>
          <a:lstStyle/>
          <a:p>
            <a:r>
              <a:rPr lang="en-IN" b="1" i="0" dirty="0">
                <a:solidFill>
                  <a:srgbClr val="0D0D0D"/>
                </a:solidFill>
                <a:effectLst/>
                <a:latin typeface="Söhne"/>
              </a:rPr>
              <a:t>Zero-Day Exploit Prediction</a:t>
            </a:r>
            <a:endParaRPr lang="en-IN" dirty="0"/>
          </a:p>
        </p:txBody>
      </p:sp>
      <p:sp>
        <p:nvSpPr>
          <p:cNvPr id="5" name="Text Placeholder 4">
            <a:extLst>
              <a:ext uri="{FF2B5EF4-FFF2-40B4-BE49-F238E27FC236}">
                <a16:creationId xmlns:a16="http://schemas.microsoft.com/office/drawing/2014/main" id="{80C73EE5-592C-3F56-99BB-1E680BC815E8}"/>
              </a:ext>
            </a:extLst>
          </p:cNvPr>
          <p:cNvSpPr>
            <a:spLocks noGrp="1"/>
          </p:cNvSpPr>
          <p:nvPr>
            <p:ph type="body" sz="quarter" idx="30"/>
          </p:nvPr>
        </p:nvSpPr>
        <p:spPr/>
        <p:txBody>
          <a:bodyPr/>
          <a:lstStyle/>
          <a:p>
            <a:r>
              <a:rPr lang="en-IN" b="1" i="0" dirty="0">
                <a:solidFill>
                  <a:srgbClr val="0D0D0D"/>
                </a:solidFill>
                <a:effectLst/>
                <a:latin typeface="Söhne"/>
              </a:rPr>
              <a:t>Scalability and Efficiency</a:t>
            </a:r>
            <a:endParaRPr lang="en-IN" dirty="0"/>
          </a:p>
        </p:txBody>
      </p:sp>
      <p:sp>
        <p:nvSpPr>
          <p:cNvPr id="6" name="Text Placeholder 5">
            <a:extLst>
              <a:ext uri="{FF2B5EF4-FFF2-40B4-BE49-F238E27FC236}">
                <a16:creationId xmlns:a16="http://schemas.microsoft.com/office/drawing/2014/main" id="{FAA41C62-40CA-9546-9010-DF0568A91EEF}"/>
              </a:ext>
            </a:extLst>
          </p:cNvPr>
          <p:cNvSpPr>
            <a:spLocks noGrp="1"/>
          </p:cNvSpPr>
          <p:nvPr>
            <p:ph type="body" sz="quarter" idx="31"/>
          </p:nvPr>
        </p:nvSpPr>
        <p:spPr/>
        <p:txBody>
          <a:bodyPr/>
          <a:lstStyle/>
          <a:p>
            <a:r>
              <a:rPr lang="en-IN" b="1" i="0" dirty="0">
                <a:solidFill>
                  <a:srgbClr val="0D0D0D"/>
                </a:solidFill>
                <a:effectLst/>
                <a:latin typeface="Söhne"/>
              </a:rPr>
              <a:t>Cross-Domain Generalization:</a:t>
            </a:r>
            <a:endParaRPr lang="en-IN" dirty="0"/>
          </a:p>
        </p:txBody>
      </p:sp>
      <p:sp>
        <p:nvSpPr>
          <p:cNvPr id="7" name="Text Placeholder 6">
            <a:extLst>
              <a:ext uri="{FF2B5EF4-FFF2-40B4-BE49-F238E27FC236}">
                <a16:creationId xmlns:a16="http://schemas.microsoft.com/office/drawing/2014/main" id="{F017D9B2-6909-811D-38E6-448CD1718BA6}"/>
              </a:ext>
            </a:extLst>
          </p:cNvPr>
          <p:cNvSpPr>
            <a:spLocks noGrp="1"/>
          </p:cNvSpPr>
          <p:nvPr>
            <p:ph type="body" sz="quarter" idx="32"/>
          </p:nvPr>
        </p:nvSpPr>
        <p:spPr/>
        <p:txBody>
          <a:bodyPr/>
          <a:lstStyle/>
          <a:p>
            <a:r>
              <a:rPr lang="en-IN" b="1" i="0" dirty="0">
                <a:solidFill>
                  <a:srgbClr val="0D0D0D"/>
                </a:solidFill>
                <a:effectLst/>
                <a:latin typeface="Söhne"/>
              </a:rPr>
              <a:t>Dynamic Threat Intelligence Integration</a:t>
            </a:r>
            <a:endParaRPr lang="en-IN" dirty="0"/>
          </a:p>
        </p:txBody>
      </p:sp>
      <p:sp>
        <p:nvSpPr>
          <p:cNvPr id="8" name="Footer Placeholder 7">
            <a:extLst>
              <a:ext uri="{FF2B5EF4-FFF2-40B4-BE49-F238E27FC236}">
                <a16:creationId xmlns:a16="http://schemas.microsoft.com/office/drawing/2014/main" id="{84508912-3D8F-E2D9-BDDE-91B88227CDE2}"/>
              </a:ext>
            </a:extLst>
          </p:cNvPr>
          <p:cNvSpPr>
            <a:spLocks noGrp="1"/>
          </p:cNvSpPr>
          <p:nvPr>
            <p:ph type="ftr" sz="quarter" idx="33"/>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A0FB4C80-FD89-A72C-EA32-64FB09153B7F}"/>
              </a:ext>
            </a:extLst>
          </p:cNvPr>
          <p:cNvSpPr>
            <a:spLocks noGrp="1"/>
          </p:cNvSpPr>
          <p:nvPr>
            <p:ph type="sldNum" sz="quarter" idx="34"/>
          </p:nvPr>
        </p:nvSpPr>
        <p:spPr/>
        <p:txBody>
          <a:bodyPr/>
          <a:lstStyle/>
          <a:p>
            <a:fld id="{47FEACEE-25B4-4A2D-B147-27296E36371D}" type="slidenum">
              <a:rPr lang="en-US" altLang="zh-CN" smtClean="0"/>
              <a:pPr/>
              <a:t>8</a:t>
            </a:fld>
            <a:endParaRPr lang="en-US" altLang="zh-CN" dirty="0"/>
          </a:p>
        </p:txBody>
      </p:sp>
      <p:pic>
        <p:nvPicPr>
          <p:cNvPr id="11" name="Picture 10">
            <a:extLst>
              <a:ext uri="{FF2B5EF4-FFF2-40B4-BE49-F238E27FC236}">
                <a16:creationId xmlns:a16="http://schemas.microsoft.com/office/drawing/2014/main" id="{DE5D6817-BB9D-5021-B7E2-62B78F555FF2}"/>
              </a:ext>
            </a:extLst>
          </p:cNvPr>
          <p:cNvPicPr>
            <a:picLocks noChangeAspect="1"/>
          </p:cNvPicPr>
          <p:nvPr/>
        </p:nvPicPr>
        <p:blipFill>
          <a:blip r:embed="rId2"/>
          <a:stretch>
            <a:fillRect/>
          </a:stretch>
        </p:blipFill>
        <p:spPr>
          <a:xfrm>
            <a:off x="131680" y="274955"/>
            <a:ext cx="4765570" cy="2701327"/>
          </a:xfrm>
          <a:prstGeom prst="rect">
            <a:avLst/>
          </a:prstGeom>
        </p:spPr>
      </p:pic>
    </p:spTree>
    <p:extLst>
      <p:ext uri="{BB962C8B-B14F-4D97-AF65-F5344CB8AC3E}">
        <p14:creationId xmlns:p14="http://schemas.microsoft.com/office/powerpoint/2010/main" val="16137748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E17942FE-65D3-7C03-B361-8DF125B81DC1}"/>
              </a:ext>
            </a:extLst>
          </p:cNvPr>
          <p:cNvSpPr>
            <a:spLocks noGrp="1"/>
          </p:cNvSpPr>
          <p:nvPr>
            <p:ph type="title"/>
          </p:nvPr>
        </p:nvSpPr>
        <p:spPr/>
        <p:txBody>
          <a:bodyPr/>
          <a:lstStyle/>
          <a:p>
            <a:r>
              <a:rPr lang="en-US" dirty="0"/>
              <a:t>Timeline</a:t>
            </a:r>
          </a:p>
        </p:txBody>
      </p:sp>
      <p:sp>
        <p:nvSpPr>
          <p:cNvPr id="63" name="Text Placeholder 62">
            <a:extLst>
              <a:ext uri="{FF2B5EF4-FFF2-40B4-BE49-F238E27FC236}">
                <a16:creationId xmlns:a16="http://schemas.microsoft.com/office/drawing/2014/main" id="{22D79EB2-B914-5355-4D75-3AC59F0DCCC3}"/>
              </a:ext>
            </a:extLst>
          </p:cNvPr>
          <p:cNvSpPr>
            <a:spLocks noGrp="1"/>
          </p:cNvSpPr>
          <p:nvPr>
            <p:ph type="body" sz="quarter" idx="27"/>
          </p:nvPr>
        </p:nvSpPr>
        <p:spPr/>
        <p:txBody>
          <a:bodyPr/>
          <a:lstStyle/>
          <a:p>
            <a:r>
              <a:rPr lang="en-US" dirty="0"/>
              <a:t>Feb 2024 </a:t>
            </a:r>
          </a:p>
        </p:txBody>
      </p:sp>
      <p:sp>
        <p:nvSpPr>
          <p:cNvPr id="16" name="Picture Placeholder 15">
            <a:extLst>
              <a:ext uri="{FF2B5EF4-FFF2-40B4-BE49-F238E27FC236}">
                <a16:creationId xmlns:a16="http://schemas.microsoft.com/office/drawing/2014/main" id="{7BD10CEB-2241-4246-B0F4-96E0DB642C4C}"/>
              </a:ext>
            </a:extLst>
          </p:cNvPr>
          <p:cNvSpPr>
            <a:spLocks noGrp="1"/>
          </p:cNvSpPr>
          <p:nvPr>
            <p:ph type="body" sz="quarter" idx="28"/>
          </p:nvPr>
        </p:nvSpPr>
        <p:spPr>
          <a:xfrm>
            <a:off x="1507136" y="4447079"/>
            <a:ext cx="1877575" cy="689697"/>
          </a:xfrm>
        </p:spPr>
        <p:txBody>
          <a:bodyPr/>
          <a:lstStyle/>
          <a:p>
            <a:r>
              <a:rPr lang="en-IN" altLang="zh-CN" dirty="0"/>
              <a:t>Problem formulation  and information gathering </a:t>
            </a:r>
            <a:endParaRPr lang="zh-CN" altLang="en-US" dirty="0"/>
          </a:p>
        </p:txBody>
      </p:sp>
      <p:sp>
        <p:nvSpPr>
          <p:cNvPr id="65" name="Text Placeholder 64">
            <a:extLst>
              <a:ext uri="{FF2B5EF4-FFF2-40B4-BE49-F238E27FC236}">
                <a16:creationId xmlns:a16="http://schemas.microsoft.com/office/drawing/2014/main" id="{0ECD9490-0BE0-6A65-01CD-D54CAB839511}"/>
              </a:ext>
            </a:extLst>
          </p:cNvPr>
          <p:cNvSpPr>
            <a:spLocks noGrp="1"/>
          </p:cNvSpPr>
          <p:nvPr>
            <p:ph type="body" sz="quarter" idx="38"/>
          </p:nvPr>
        </p:nvSpPr>
        <p:spPr/>
        <p:txBody>
          <a:bodyPr/>
          <a:lstStyle/>
          <a:p>
            <a:r>
              <a:rPr lang="en-US" dirty="0"/>
              <a:t>March  2024</a:t>
            </a:r>
          </a:p>
        </p:txBody>
      </p:sp>
      <p:sp>
        <p:nvSpPr>
          <p:cNvPr id="19" name="Picture Placeholder 18">
            <a:extLst>
              <a:ext uri="{FF2B5EF4-FFF2-40B4-BE49-F238E27FC236}">
                <a16:creationId xmlns:a16="http://schemas.microsoft.com/office/drawing/2014/main" id="{78038ACE-740A-4AE7-A0B3-BEEA90495BDD}"/>
              </a:ext>
            </a:extLst>
          </p:cNvPr>
          <p:cNvSpPr>
            <a:spLocks noGrp="1"/>
          </p:cNvSpPr>
          <p:nvPr>
            <p:ph type="body" sz="quarter" idx="39"/>
          </p:nvPr>
        </p:nvSpPr>
        <p:spPr/>
        <p:txBody>
          <a:bodyPr/>
          <a:lstStyle/>
          <a:p>
            <a:r>
              <a:rPr lang="en-IN" altLang="zh-CN" dirty="0"/>
              <a:t>Data collection and preprocessing </a:t>
            </a:r>
            <a:endParaRPr lang="zh-CN" altLang="en-US" dirty="0"/>
          </a:p>
          <a:p>
            <a:pPr lvl="0"/>
            <a:endParaRPr lang="en-US" altLang="zh-CN" noProof="0" dirty="0"/>
          </a:p>
        </p:txBody>
      </p:sp>
      <p:sp>
        <p:nvSpPr>
          <p:cNvPr id="67" name="Text Placeholder 66">
            <a:extLst>
              <a:ext uri="{FF2B5EF4-FFF2-40B4-BE49-F238E27FC236}">
                <a16:creationId xmlns:a16="http://schemas.microsoft.com/office/drawing/2014/main" id="{CEEED1DD-BCBD-5246-2A2C-BCED87782D53}"/>
              </a:ext>
            </a:extLst>
          </p:cNvPr>
          <p:cNvSpPr>
            <a:spLocks noGrp="1"/>
          </p:cNvSpPr>
          <p:nvPr>
            <p:ph type="body" sz="quarter" idx="40"/>
          </p:nvPr>
        </p:nvSpPr>
        <p:spPr/>
        <p:txBody>
          <a:bodyPr/>
          <a:lstStyle/>
          <a:p>
            <a:r>
              <a:rPr lang="en-US" dirty="0"/>
              <a:t>Apr 2024</a:t>
            </a:r>
          </a:p>
        </p:txBody>
      </p:sp>
      <p:sp>
        <p:nvSpPr>
          <p:cNvPr id="21" name="Picture Placeholder 20">
            <a:extLst>
              <a:ext uri="{FF2B5EF4-FFF2-40B4-BE49-F238E27FC236}">
                <a16:creationId xmlns:a16="http://schemas.microsoft.com/office/drawing/2014/main" id="{DD441F7A-4624-45D2-AE88-EEBA65185E6D}"/>
              </a:ext>
            </a:extLst>
          </p:cNvPr>
          <p:cNvSpPr>
            <a:spLocks noGrp="1"/>
          </p:cNvSpPr>
          <p:nvPr>
            <p:ph type="body" sz="quarter" idx="41"/>
          </p:nvPr>
        </p:nvSpPr>
        <p:spPr/>
        <p:txBody>
          <a:bodyPr/>
          <a:lstStyle/>
          <a:p>
            <a:r>
              <a:rPr lang="en-US" altLang="zh-CN" noProof="0" dirty="0"/>
              <a:t>Feature selection model implementation</a:t>
            </a:r>
          </a:p>
          <a:p>
            <a:endParaRPr lang="zh-CN" altLang="en-US" dirty="0"/>
          </a:p>
        </p:txBody>
      </p:sp>
      <p:sp>
        <p:nvSpPr>
          <p:cNvPr id="69" name="Text Placeholder 68">
            <a:extLst>
              <a:ext uri="{FF2B5EF4-FFF2-40B4-BE49-F238E27FC236}">
                <a16:creationId xmlns:a16="http://schemas.microsoft.com/office/drawing/2014/main" id="{868536F0-BECB-41C2-208F-CAAC89E244FF}"/>
              </a:ext>
            </a:extLst>
          </p:cNvPr>
          <p:cNvSpPr>
            <a:spLocks noGrp="1"/>
          </p:cNvSpPr>
          <p:nvPr>
            <p:ph type="body" sz="quarter" idx="42"/>
          </p:nvPr>
        </p:nvSpPr>
        <p:spPr/>
        <p:txBody>
          <a:bodyPr/>
          <a:lstStyle/>
          <a:p>
            <a:r>
              <a:rPr lang="en-US" dirty="0"/>
              <a:t>May 20XX</a:t>
            </a:r>
          </a:p>
        </p:txBody>
      </p:sp>
      <p:sp>
        <p:nvSpPr>
          <p:cNvPr id="23" name="Picture Placeholder 22">
            <a:extLst>
              <a:ext uri="{FF2B5EF4-FFF2-40B4-BE49-F238E27FC236}">
                <a16:creationId xmlns:a16="http://schemas.microsoft.com/office/drawing/2014/main" id="{4EF68FE0-ADE3-4AB5-AC04-6C029B601AB2}"/>
              </a:ext>
            </a:extLst>
          </p:cNvPr>
          <p:cNvSpPr>
            <a:spLocks noGrp="1"/>
          </p:cNvSpPr>
          <p:nvPr>
            <p:ph type="body" sz="quarter" idx="43"/>
          </p:nvPr>
        </p:nvSpPr>
        <p:spPr>
          <a:xfrm>
            <a:off x="7501941" y="5051157"/>
            <a:ext cx="1877575" cy="802796"/>
          </a:xfrm>
        </p:spPr>
        <p:txBody>
          <a:bodyPr/>
          <a:lstStyle/>
          <a:p>
            <a:r>
              <a:rPr lang="en-US" altLang="zh-CN" dirty="0"/>
              <a:t>Evaluation of model and construct IDS  System</a:t>
            </a:r>
            <a:endParaRPr lang="en-US" altLang="zh-CN" noProof="0" dirty="0"/>
          </a:p>
          <a:p>
            <a:endParaRPr lang="zh-CN" altLang="en-US" dirty="0"/>
          </a:p>
        </p:txBody>
      </p:sp>
      <p:sp>
        <p:nvSpPr>
          <p:cNvPr id="71" name="Text Placeholder 70">
            <a:extLst>
              <a:ext uri="{FF2B5EF4-FFF2-40B4-BE49-F238E27FC236}">
                <a16:creationId xmlns:a16="http://schemas.microsoft.com/office/drawing/2014/main" id="{FAFB92ED-EE9E-1E13-228D-2A33EE0B2FC2}"/>
              </a:ext>
            </a:extLst>
          </p:cNvPr>
          <p:cNvSpPr>
            <a:spLocks noGrp="1"/>
          </p:cNvSpPr>
          <p:nvPr>
            <p:ph type="body" sz="quarter" idx="44"/>
          </p:nvPr>
        </p:nvSpPr>
        <p:spPr/>
        <p:txBody>
          <a:bodyPr/>
          <a:lstStyle/>
          <a:p>
            <a:r>
              <a:rPr lang="en-US" dirty="0"/>
              <a:t>June 2024</a:t>
            </a:r>
          </a:p>
        </p:txBody>
      </p:sp>
      <p:sp>
        <p:nvSpPr>
          <p:cNvPr id="25" name="Picture Placeholder 24">
            <a:extLst>
              <a:ext uri="{FF2B5EF4-FFF2-40B4-BE49-F238E27FC236}">
                <a16:creationId xmlns:a16="http://schemas.microsoft.com/office/drawing/2014/main" id="{5140B95D-A59E-4E6C-BF07-5DD5E0E818A0}"/>
              </a:ext>
            </a:extLst>
          </p:cNvPr>
          <p:cNvSpPr>
            <a:spLocks noGrp="1"/>
          </p:cNvSpPr>
          <p:nvPr>
            <p:ph type="body" sz="quarter" idx="45"/>
          </p:nvPr>
        </p:nvSpPr>
        <p:spPr/>
        <p:txBody>
          <a:bodyPr/>
          <a:lstStyle/>
          <a:p>
            <a:r>
              <a:rPr lang="en-IN" altLang="zh-CN" dirty="0"/>
              <a:t>Wind up  the project </a:t>
            </a:r>
            <a:endParaRPr lang="zh-CN" altLang="en-US" dirty="0"/>
          </a:p>
        </p:txBody>
      </p:sp>
      <p:sp>
        <p:nvSpPr>
          <p:cNvPr id="4" name="Footer Placeholder 3">
            <a:extLst>
              <a:ext uri="{FF2B5EF4-FFF2-40B4-BE49-F238E27FC236}">
                <a16:creationId xmlns:a16="http://schemas.microsoft.com/office/drawing/2014/main" id="{36404519-33C1-DA61-9858-3858F30C7808}"/>
              </a:ext>
            </a:extLst>
          </p:cNvPr>
          <p:cNvSpPr>
            <a:spLocks noGrp="1"/>
          </p:cNvSpPr>
          <p:nvPr>
            <p:ph type="ftr" sz="quarter" idx="46"/>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302DD1EA-9A0C-9303-AD79-5DAF401390EB}"/>
              </a:ext>
            </a:extLst>
          </p:cNvPr>
          <p:cNvSpPr>
            <a:spLocks noGrp="1"/>
          </p:cNvSpPr>
          <p:nvPr>
            <p:ph type="sldNum" sz="quarter" idx="47"/>
          </p:nvPr>
        </p:nvSpPr>
        <p:spPr/>
        <p:txBody>
          <a:bodyPr/>
          <a:lstStyle/>
          <a:p>
            <a:fld id="{47FEACEE-25B4-4A2D-B147-27296E36371D}" type="slidenum">
              <a:rPr lang="en-US" altLang="zh-CN" smtClean="0"/>
              <a:pPr/>
              <a:t>9</a:t>
            </a:fld>
            <a:endParaRPr lang="en-US" altLang="zh-CN" dirty="0"/>
          </a:p>
        </p:txBody>
      </p:sp>
    </p:spTree>
    <p:extLst>
      <p:ext uri="{BB962C8B-B14F-4D97-AF65-F5344CB8AC3E}">
        <p14:creationId xmlns:p14="http://schemas.microsoft.com/office/powerpoint/2010/main" val="3760906987"/>
      </p:ext>
    </p:extLst>
  </p:cSld>
  <p:clrMapOvr>
    <a:masterClrMapping/>
  </p:clrMapOvr>
</p:sld>
</file>

<file path=ppt/theme/theme1.xml><?xml version="1.0" encoding="utf-8"?>
<a:theme xmlns:a="http://schemas.openxmlformats.org/drawingml/2006/main" name="Custom​​">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Light Presentation_win32_v5" id="{045A9B2F-7300-4673-816B-F1EB3C673B2C}" vid="{27F8BD87-6984-44CA-8D4F-354B20CB0C1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5515263-A3DE-4193-B6AA-5C449C94519F}">
  <ds:schemaRefs>
    <ds:schemaRef ds:uri="http://schemas.microsoft.com/sharepoint/v3/contenttype/forms"/>
  </ds:schemaRefs>
</ds:datastoreItem>
</file>

<file path=customXml/itemProps2.xml><?xml version="1.0" encoding="utf-8"?>
<ds:datastoreItem xmlns:ds="http://schemas.openxmlformats.org/officeDocument/2006/customXml" ds:itemID="{A0AD9BE2-6B3D-4616-B044-300A8177DEA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74CFA8B0-C7B8-4655-A378-2962C04794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257</TotalTime>
  <Words>661</Words>
  <Application>Microsoft Office PowerPoint</Application>
  <PresentationFormat>Widescreen</PresentationFormat>
  <Paragraphs>87</Paragraphs>
  <Slides>10</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等线</vt:lpstr>
      <vt:lpstr>Abadi</vt:lpstr>
      <vt:lpstr>Arial</vt:lpstr>
      <vt:lpstr>Calibri</vt:lpstr>
      <vt:lpstr>Posterama Text Black</vt:lpstr>
      <vt:lpstr>Posterama Text SemiBold</vt:lpstr>
      <vt:lpstr>Söhne</vt:lpstr>
      <vt:lpstr>Custom​​</vt:lpstr>
      <vt:lpstr>ZERO DAY MALWARE DETECTION USING DEEP LEARNING MODEL</vt:lpstr>
      <vt:lpstr>Introduction</vt:lpstr>
      <vt:lpstr>ZERO DAY ATTACKS </vt:lpstr>
      <vt:lpstr>Objective </vt:lpstr>
      <vt:lpstr>PROPOSED METHODOLOGY </vt:lpstr>
      <vt:lpstr>METHODOLOGY  </vt:lpstr>
      <vt:lpstr>Conclusion </vt:lpstr>
      <vt:lpstr>  Future Scope </vt:lpstr>
      <vt:lpstr>Timeline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ZERO DAY MALWARE DETECTION USING DEEP LEARNING MODEL</dc:title>
  <dc:creator>vanshika wadhwa</dc:creator>
  <cp:lastModifiedBy>vanshika wadhwa</cp:lastModifiedBy>
  <cp:revision>2</cp:revision>
  <dcterms:created xsi:type="dcterms:W3CDTF">2024-02-24T15:10:50Z</dcterms:created>
  <dcterms:modified xsi:type="dcterms:W3CDTF">2024-02-25T17:26:56Z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